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557" r:id="rId2"/>
    <p:sldId id="705" r:id="rId3"/>
    <p:sldId id="538" r:id="rId4"/>
    <p:sldId id="706" r:id="rId5"/>
    <p:sldId id="707" r:id="rId6"/>
    <p:sldId id="708" r:id="rId7"/>
    <p:sldId id="709" r:id="rId8"/>
    <p:sldId id="698" r:id="rId9"/>
    <p:sldId id="699" r:id="rId10"/>
    <p:sldId id="700" r:id="rId11"/>
    <p:sldId id="701" r:id="rId12"/>
    <p:sldId id="702" r:id="rId13"/>
    <p:sldId id="703" r:id="rId14"/>
    <p:sldId id="704" r:id="rId15"/>
    <p:sldId id="710" r:id="rId16"/>
    <p:sldId id="431" r:id="rId17"/>
    <p:sldId id="439" r:id="rId18"/>
    <p:sldId id="434" r:id="rId19"/>
    <p:sldId id="436" r:id="rId20"/>
    <p:sldId id="437" r:id="rId21"/>
    <p:sldId id="438" r:id="rId22"/>
    <p:sldId id="466" r:id="rId23"/>
    <p:sldId id="711" r:id="rId24"/>
    <p:sldId id="715" r:id="rId25"/>
    <p:sldId id="712" r:id="rId26"/>
    <p:sldId id="713" r:id="rId27"/>
    <p:sldId id="714" r:id="rId28"/>
    <p:sldId id="625" r:id="rId29"/>
    <p:sldId id="653" r:id="rId30"/>
    <p:sldId id="622" r:id="rId31"/>
    <p:sldId id="716" r:id="rId32"/>
    <p:sldId id="697"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3540" y="-10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F0E144-C41E-4D68-8D36-22C7A2CD3C35}" type="datetimeFigureOut">
              <a:rPr lang="es-MX" smtClean="0"/>
              <a:pPr/>
              <a:t>24/01/2015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4E5550B-367B-4F86-A39A-ECEBB39F9A1B}"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0E144-C41E-4D68-8D36-22C7A2CD3C35}" type="datetimeFigureOut">
              <a:rPr lang="es-MX" smtClean="0"/>
              <a:pPr/>
              <a:t>24/01/2015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5550B-367B-4F86-A39A-ECEBB39F9A1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5787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Picture 27" descr="http://www.alianzatex.com/imagenes/notas1/Gravedad%20Einstein.jpg"/>
          <p:cNvPicPr>
            <a:picLocks noChangeAspect="1" noChangeArrowheads="1"/>
          </p:cNvPicPr>
          <p:nvPr/>
        </p:nvPicPr>
        <p:blipFill>
          <a:blip r:embed="rId2" cstate="print"/>
          <a:srcRect/>
          <a:stretch>
            <a:fillRect/>
          </a:stretch>
        </p:blipFill>
        <p:spPr bwMode="auto">
          <a:xfrm>
            <a:off x="-1" y="2276872"/>
            <a:ext cx="9144001" cy="4608512"/>
          </a:xfrm>
          <a:prstGeom prst="rect">
            <a:avLst/>
          </a:prstGeom>
          <a:noFill/>
        </p:spPr>
      </p:pic>
      <p:pic>
        <p:nvPicPr>
          <p:cNvPr id="19" name="Picture 223"/>
          <p:cNvPicPr>
            <a:picLocks noChangeAspect="1" noChangeArrowheads="1"/>
          </p:cNvPicPr>
          <p:nvPr/>
        </p:nvPicPr>
        <p:blipFill>
          <a:blip r:embed="rId3" cstate="print"/>
          <a:srcRect/>
          <a:stretch>
            <a:fillRect/>
          </a:stretch>
        </p:blipFill>
        <p:spPr bwMode="auto">
          <a:xfrm>
            <a:off x="6732240" y="548680"/>
            <a:ext cx="2143140" cy="4968552"/>
          </a:xfrm>
          <a:prstGeom prst="rect">
            <a:avLst/>
          </a:prstGeom>
          <a:noFill/>
          <a:ln w="9525">
            <a:noFill/>
            <a:miter lim="800000"/>
            <a:headEnd/>
            <a:tailEnd/>
          </a:ln>
          <a:effectLst/>
        </p:spPr>
      </p:pic>
      <p:sp>
        <p:nvSpPr>
          <p:cNvPr id="22" name="21 CuadroTexto"/>
          <p:cNvSpPr txBox="1"/>
          <p:nvPr/>
        </p:nvSpPr>
        <p:spPr>
          <a:xfrm>
            <a:off x="1331640" y="6581001"/>
            <a:ext cx="6858000" cy="276999"/>
          </a:xfrm>
          <a:prstGeom prst="rect">
            <a:avLst/>
          </a:prstGeom>
          <a:noFill/>
        </p:spPr>
        <p:txBody>
          <a:bodyPr wrap="square" rtlCol="0">
            <a:spAutoFit/>
          </a:bodyPr>
          <a:lstStyle/>
          <a:p>
            <a:pPr algn="ctr"/>
            <a:r>
              <a:rPr lang="es-MX" sz="1200" dirty="0" smtClean="0">
                <a:solidFill>
                  <a:srgbClr val="FFC000"/>
                </a:solidFill>
              </a:rPr>
              <a:t>Centro Nacional de Metrología,  </a:t>
            </a:r>
            <a:r>
              <a:rPr lang="es-MX" sz="1200" dirty="0" err="1" smtClean="0">
                <a:solidFill>
                  <a:srgbClr val="FFC000"/>
                </a:solidFill>
              </a:rPr>
              <a:t>CENAM</a:t>
            </a:r>
            <a:r>
              <a:rPr lang="es-MX" sz="1200" dirty="0" smtClean="0">
                <a:solidFill>
                  <a:srgbClr val="FFC000"/>
                </a:solidFill>
              </a:rPr>
              <a:t>, km 4.5 Carretera a los </a:t>
            </a:r>
            <a:r>
              <a:rPr lang="es-MX" sz="1200" dirty="0" err="1" smtClean="0">
                <a:solidFill>
                  <a:srgbClr val="FFC000"/>
                </a:solidFill>
              </a:rPr>
              <a:t>Cues</a:t>
            </a:r>
            <a:r>
              <a:rPr lang="es-MX" sz="1200" dirty="0" smtClean="0">
                <a:solidFill>
                  <a:srgbClr val="FFC000"/>
                </a:solidFill>
              </a:rPr>
              <a:t>, El Marques, </a:t>
            </a:r>
            <a:r>
              <a:rPr lang="es-MX" sz="1200" dirty="0" err="1" smtClean="0">
                <a:solidFill>
                  <a:srgbClr val="FFC000"/>
                </a:solidFill>
              </a:rPr>
              <a:t>Qro</a:t>
            </a:r>
            <a:r>
              <a:rPr lang="es-MX" sz="1200" dirty="0" smtClean="0">
                <a:solidFill>
                  <a:srgbClr val="FFC000"/>
                </a:solidFill>
              </a:rPr>
              <a:t>., </a:t>
            </a:r>
            <a:r>
              <a:rPr lang="es-MX" sz="1200" dirty="0" err="1" smtClean="0">
                <a:solidFill>
                  <a:srgbClr val="FFC000"/>
                </a:solidFill>
              </a:rPr>
              <a:t>www.cenan.mx</a:t>
            </a:r>
            <a:endParaRPr lang="es-MX" sz="1200" dirty="0">
              <a:solidFill>
                <a:srgbClr val="FFC000"/>
              </a:solidFill>
            </a:endParaRPr>
          </a:p>
        </p:txBody>
      </p:sp>
      <p:pic>
        <p:nvPicPr>
          <p:cNvPr id="25" name="Picture 3" descr="SE_horizontal_pantone1"/>
          <p:cNvPicPr>
            <a:picLocks noChangeAspect="1" noChangeArrowheads="1"/>
          </p:cNvPicPr>
          <p:nvPr/>
        </p:nvPicPr>
        <p:blipFill>
          <a:blip r:embed="rId4" cstate="print"/>
          <a:stretch>
            <a:fillRect/>
          </a:stretch>
        </p:blipFill>
        <p:spPr bwMode="auto">
          <a:xfrm>
            <a:off x="539552" y="5805264"/>
            <a:ext cx="1999215" cy="611411"/>
          </a:xfrm>
          <a:prstGeom prst="rect">
            <a:avLst/>
          </a:prstGeom>
          <a:noFill/>
          <a:ln>
            <a:noFill/>
          </a:ln>
        </p:spPr>
      </p:pic>
      <p:pic>
        <p:nvPicPr>
          <p:cNvPr id="26" name="Picture 6"/>
          <p:cNvPicPr>
            <a:picLocks noChangeAspect="1" noChangeArrowheads="1"/>
          </p:cNvPicPr>
          <p:nvPr/>
        </p:nvPicPr>
        <p:blipFill>
          <a:blip r:embed="rId5" cstate="print"/>
          <a:srcRect l="1191" t="1361" r="3361" b="5530"/>
          <a:stretch>
            <a:fillRect/>
          </a:stretch>
        </p:blipFill>
        <p:spPr bwMode="auto">
          <a:xfrm>
            <a:off x="7524328" y="5805264"/>
            <a:ext cx="936104" cy="712716"/>
          </a:xfrm>
          <a:prstGeom prst="rect">
            <a:avLst/>
          </a:prstGeom>
          <a:noFill/>
          <a:ln w="9525">
            <a:noFill/>
            <a:miter lim="800000"/>
            <a:headEnd/>
            <a:tailEnd/>
          </a:ln>
          <a:effectLst>
            <a:softEdge rad="31750"/>
          </a:effectLst>
        </p:spPr>
      </p:pic>
      <p:pic>
        <p:nvPicPr>
          <p:cNvPr id="27" name="Picture 9"/>
          <p:cNvPicPr>
            <a:picLocks noChangeAspect="1" noChangeArrowheads="1"/>
          </p:cNvPicPr>
          <p:nvPr/>
        </p:nvPicPr>
        <p:blipFill>
          <a:blip r:embed="rId6" cstate="print"/>
          <a:srcRect/>
          <a:stretch>
            <a:fillRect/>
          </a:stretch>
        </p:blipFill>
        <p:spPr bwMode="auto">
          <a:xfrm>
            <a:off x="3923928" y="5877272"/>
            <a:ext cx="1766615" cy="485623"/>
          </a:xfrm>
          <a:prstGeom prst="rect">
            <a:avLst/>
          </a:prstGeom>
          <a:noFill/>
          <a:ln w="9525">
            <a:noFill/>
            <a:miter lim="800000"/>
            <a:headEnd/>
            <a:tailEnd/>
          </a:ln>
          <a:effectLst/>
        </p:spPr>
      </p:pic>
      <p:sp>
        <p:nvSpPr>
          <p:cNvPr id="31" name="30 Rectángulo"/>
          <p:cNvSpPr/>
          <p:nvPr/>
        </p:nvSpPr>
        <p:spPr>
          <a:xfrm>
            <a:off x="395536" y="620688"/>
            <a:ext cx="8404293" cy="769441"/>
          </a:xfrm>
          <a:prstGeom prst="rect">
            <a:avLst/>
          </a:prstGeom>
          <a:noFill/>
        </p:spPr>
        <p:txBody>
          <a:bodyPr wrap="square" lIns="91440" tIns="45720" rIns="91440" bIns="45720">
            <a:spAutoFit/>
          </a:bodyPr>
          <a:lstStyle/>
          <a:p>
            <a:pPr algn="ct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future</a:t>
            </a: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of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a:t>
            </a: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SI time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unit</a:t>
            </a:r>
            <a:endParaRPr lang="es-E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2" name="31 CuadroTexto"/>
          <p:cNvSpPr txBox="1"/>
          <p:nvPr/>
        </p:nvSpPr>
        <p:spPr>
          <a:xfrm>
            <a:off x="2771800" y="1732746"/>
            <a:ext cx="3888432" cy="369332"/>
          </a:xfrm>
          <a:prstGeom prst="rect">
            <a:avLst/>
          </a:prstGeom>
          <a:noFill/>
        </p:spPr>
        <p:txBody>
          <a:bodyPr wrap="square" rtlCol="0">
            <a:spAutoFit/>
          </a:bodyPr>
          <a:lstStyle/>
          <a:p>
            <a:pPr algn="ctr"/>
            <a:r>
              <a:rPr lang="es-MX" dirty="0" smtClean="0">
                <a:solidFill>
                  <a:schemeClr val="bg1"/>
                </a:solidFill>
              </a:rPr>
              <a:t>J. Mauricio López R.</a:t>
            </a:r>
            <a:endParaRPr lang="es-MX" dirty="0">
              <a:solidFill>
                <a:schemeClr val="bg1"/>
              </a:solidFill>
            </a:endParaRPr>
          </a:p>
        </p:txBody>
      </p:sp>
      <p:sp>
        <p:nvSpPr>
          <p:cNvPr id="34" name="33 CuadroTexto"/>
          <p:cNvSpPr txBox="1"/>
          <p:nvPr/>
        </p:nvSpPr>
        <p:spPr>
          <a:xfrm>
            <a:off x="1691680" y="2092786"/>
            <a:ext cx="5904656" cy="400110"/>
          </a:xfrm>
          <a:prstGeom prst="rect">
            <a:avLst/>
          </a:prstGeom>
          <a:noFill/>
        </p:spPr>
        <p:txBody>
          <a:bodyPr wrap="square" rtlCol="0">
            <a:spAutoFit/>
          </a:bodyPr>
          <a:lstStyle/>
          <a:p>
            <a:pPr algn="ctr"/>
            <a:r>
              <a:rPr lang="es-MX"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CENTRO NACIONAL DE METROLOGÍA, </a:t>
            </a:r>
            <a:r>
              <a:rPr lang="es-MX"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CENAM</a:t>
            </a:r>
            <a:endPar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5" name="34 Grupo"/>
          <p:cNvGrpSpPr/>
          <p:nvPr/>
        </p:nvGrpSpPr>
        <p:grpSpPr>
          <a:xfrm>
            <a:off x="467544" y="1484784"/>
            <a:ext cx="3240360" cy="3487787"/>
            <a:chOff x="536576" y="2420938"/>
            <a:chExt cx="2820987" cy="2479675"/>
          </a:xfrm>
        </p:grpSpPr>
        <p:sp>
          <p:nvSpPr>
            <p:cNvPr id="36" name="Line 23"/>
            <p:cNvSpPr>
              <a:spLocks noChangeShapeType="1"/>
            </p:cNvSpPr>
            <p:nvPr/>
          </p:nvSpPr>
          <p:spPr bwMode="auto">
            <a:xfrm>
              <a:off x="3111501" y="4395788"/>
              <a:ext cx="1588" cy="1587"/>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37" name="Line 24"/>
            <p:cNvSpPr>
              <a:spLocks noChangeShapeType="1"/>
            </p:cNvSpPr>
            <p:nvPr/>
          </p:nvSpPr>
          <p:spPr bwMode="auto">
            <a:xfrm>
              <a:off x="3111501" y="3498850"/>
              <a:ext cx="1588" cy="1587"/>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38" name="Freeform 26"/>
            <p:cNvSpPr>
              <a:spLocks/>
            </p:cNvSpPr>
            <p:nvPr/>
          </p:nvSpPr>
          <p:spPr bwMode="auto">
            <a:xfrm>
              <a:off x="538163" y="2867025"/>
              <a:ext cx="2576513" cy="2016125"/>
            </a:xfrm>
            <a:custGeom>
              <a:avLst/>
              <a:gdLst/>
              <a:ahLst/>
              <a:cxnLst>
                <a:cxn ang="0">
                  <a:pos x="70" y="2596"/>
                </a:cxn>
                <a:cxn ang="0">
                  <a:pos x="147" y="2526"/>
                </a:cxn>
                <a:cxn ang="0">
                  <a:pos x="224" y="2341"/>
                </a:cxn>
                <a:cxn ang="0">
                  <a:pos x="302" y="2455"/>
                </a:cxn>
                <a:cxn ang="0">
                  <a:pos x="379" y="2378"/>
                </a:cxn>
                <a:cxn ang="0">
                  <a:pos x="455" y="2374"/>
                </a:cxn>
                <a:cxn ang="0">
                  <a:pos x="532" y="2411"/>
                </a:cxn>
                <a:cxn ang="0">
                  <a:pos x="610" y="2454"/>
                </a:cxn>
                <a:cxn ang="0">
                  <a:pos x="687" y="2459"/>
                </a:cxn>
                <a:cxn ang="0">
                  <a:pos x="764" y="2510"/>
                </a:cxn>
                <a:cxn ang="0">
                  <a:pos x="842" y="2423"/>
                </a:cxn>
                <a:cxn ang="0">
                  <a:pos x="918" y="2414"/>
                </a:cxn>
                <a:cxn ang="0">
                  <a:pos x="995" y="2451"/>
                </a:cxn>
                <a:cxn ang="0">
                  <a:pos x="1073" y="2404"/>
                </a:cxn>
                <a:cxn ang="0">
                  <a:pos x="1150" y="2406"/>
                </a:cxn>
                <a:cxn ang="0">
                  <a:pos x="1227" y="2329"/>
                </a:cxn>
                <a:cxn ang="0">
                  <a:pos x="1303" y="2425"/>
                </a:cxn>
                <a:cxn ang="0">
                  <a:pos x="1381" y="2461"/>
                </a:cxn>
                <a:cxn ang="0">
                  <a:pos x="1458" y="2529"/>
                </a:cxn>
                <a:cxn ang="0">
                  <a:pos x="1535" y="2446"/>
                </a:cxn>
                <a:cxn ang="0">
                  <a:pos x="1613" y="2455"/>
                </a:cxn>
                <a:cxn ang="0">
                  <a:pos x="1690" y="2331"/>
                </a:cxn>
                <a:cxn ang="0">
                  <a:pos x="1766" y="2206"/>
                </a:cxn>
                <a:cxn ang="0">
                  <a:pos x="1843" y="2083"/>
                </a:cxn>
                <a:cxn ang="0">
                  <a:pos x="1921" y="2239"/>
                </a:cxn>
                <a:cxn ang="0">
                  <a:pos x="1998" y="2415"/>
                </a:cxn>
                <a:cxn ang="0">
                  <a:pos x="2075" y="3123"/>
                </a:cxn>
                <a:cxn ang="0">
                  <a:pos x="2153" y="3651"/>
                </a:cxn>
                <a:cxn ang="0">
                  <a:pos x="2229" y="2558"/>
                </a:cxn>
                <a:cxn ang="0">
                  <a:pos x="2306" y="246"/>
                </a:cxn>
                <a:cxn ang="0">
                  <a:pos x="2384" y="1105"/>
                </a:cxn>
                <a:cxn ang="0">
                  <a:pos x="2461" y="3315"/>
                </a:cxn>
                <a:cxn ang="0">
                  <a:pos x="2538" y="3525"/>
                </a:cxn>
                <a:cxn ang="0">
                  <a:pos x="2614" y="2863"/>
                </a:cxn>
                <a:cxn ang="0">
                  <a:pos x="2692" y="2281"/>
                </a:cxn>
                <a:cxn ang="0">
                  <a:pos x="2769" y="2200"/>
                </a:cxn>
                <a:cxn ang="0">
                  <a:pos x="2846" y="2210"/>
                </a:cxn>
                <a:cxn ang="0">
                  <a:pos x="2924" y="2275"/>
                </a:cxn>
                <a:cxn ang="0">
                  <a:pos x="3001" y="2445"/>
                </a:cxn>
                <a:cxn ang="0">
                  <a:pos x="3077" y="2354"/>
                </a:cxn>
                <a:cxn ang="0">
                  <a:pos x="3154" y="2346"/>
                </a:cxn>
                <a:cxn ang="0">
                  <a:pos x="3232" y="2451"/>
                </a:cxn>
                <a:cxn ang="0">
                  <a:pos x="3309" y="2411"/>
                </a:cxn>
                <a:cxn ang="0">
                  <a:pos x="3386" y="2450"/>
                </a:cxn>
                <a:cxn ang="0">
                  <a:pos x="3464" y="2289"/>
                </a:cxn>
                <a:cxn ang="0">
                  <a:pos x="3540" y="2388"/>
                </a:cxn>
                <a:cxn ang="0">
                  <a:pos x="3617" y="2389"/>
                </a:cxn>
                <a:cxn ang="0">
                  <a:pos x="3695" y="2338"/>
                </a:cxn>
                <a:cxn ang="0">
                  <a:pos x="3772" y="2463"/>
                </a:cxn>
                <a:cxn ang="0">
                  <a:pos x="3849" y="2501"/>
                </a:cxn>
                <a:cxn ang="0">
                  <a:pos x="3925" y="2375"/>
                </a:cxn>
                <a:cxn ang="0">
                  <a:pos x="4003" y="2416"/>
                </a:cxn>
                <a:cxn ang="0">
                  <a:pos x="4080" y="2488"/>
                </a:cxn>
                <a:cxn ang="0">
                  <a:pos x="4157" y="2464"/>
                </a:cxn>
                <a:cxn ang="0">
                  <a:pos x="4235" y="2446"/>
                </a:cxn>
                <a:cxn ang="0">
                  <a:pos x="4312" y="2520"/>
                </a:cxn>
                <a:cxn ang="0">
                  <a:pos x="4388" y="2469"/>
                </a:cxn>
                <a:cxn ang="0">
                  <a:pos x="4465" y="2649"/>
                </a:cxn>
                <a:cxn ang="0">
                  <a:pos x="4543" y="2535"/>
                </a:cxn>
                <a:cxn ang="0">
                  <a:pos x="4620" y="2549"/>
                </a:cxn>
                <a:cxn ang="0">
                  <a:pos x="4697" y="2635"/>
                </a:cxn>
                <a:cxn ang="0">
                  <a:pos x="4775" y="2543"/>
                </a:cxn>
                <a:cxn ang="0">
                  <a:pos x="4851" y="2766"/>
                </a:cxn>
              </a:cxnLst>
              <a:rect l="0" t="0" r="r" b="b"/>
              <a:pathLst>
                <a:path w="4867" h="3810">
                  <a:moveTo>
                    <a:pt x="0" y="2404"/>
                  </a:moveTo>
                  <a:lnTo>
                    <a:pt x="8" y="2456"/>
                  </a:lnTo>
                  <a:lnTo>
                    <a:pt x="16" y="2461"/>
                  </a:lnTo>
                  <a:lnTo>
                    <a:pt x="24" y="2571"/>
                  </a:lnTo>
                  <a:lnTo>
                    <a:pt x="32" y="2654"/>
                  </a:lnTo>
                  <a:lnTo>
                    <a:pt x="39" y="2564"/>
                  </a:lnTo>
                  <a:lnTo>
                    <a:pt x="47" y="2545"/>
                  </a:lnTo>
                  <a:lnTo>
                    <a:pt x="55" y="2645"/>
                  </a:lnTo>
                  <a:lnTo>
                    <a:pt x="62" y="2666"/>
                  </a:lnTo>
                  <a:lnTo>
                    <a:pt x="70" y="2596"/>
                  </a:lnTo>
                  <a:lnTo>
                    <a:pt x="78" y="2545"/>
                  </a:lnTo>
                  <a:lnTo>
                    <a:pt x="85" y="2558"/>
                  </a:lnTo>
                  <a:lnTo>
                    <a:pt x="93" y="2530"/>
                  </a:lnTo>
                  <a:lnTo>
                    <a:pt x="101" y="2524"/>
                  </a:lnTo>
                  <a:lnTo>
                    <a:pt x="109" y="2491"/>
                  </a:lnTo>
                  <a:lnTo>
                    <a:pt x="117" y="2365"/>
                  </a:lnTo>
                  <a:lnTo>
                    <a:pt x="123" y="2414"/>
                  </a:lnTo>
                  <a:lnTo>
                    <a:pt x="131" y="2548"/>
                  </a:lnTo>
                  <a:lnTo>
                    <a:pt x="139" y="2445"/>
                  </a:lnTo>
                  <a:lnTo>
                    <a:pt x="147" y="2526"/>
                  </a:lnTo>
                  <a:lnTo>
                    <a:pt x="155" y="2341"/>
                  </a:lnTo>
                  <a:lnTo>
                    <a:pt x="163" y="2268"/>
                  </a:lnTo>
                  <a:lnTo>
                    <a:pt x="171" y="2269"/>
                  </a:lnTo>
                  <a:lnTo>
                    <a:pt x="178" y="2451"/>
                  </a:lnTo>
                  <a:lnTo>
                    <a:pt x="186" y="2481"/>
                  </a:lnTo>
                  <a:lnTo>
                    <a:pt x="193" y="2370"/>
                  </a:lnTo>
                  <a:lnTo>
                    <a:pt x="201" y="2578"/>
                  </a:lnTo>
                  <a:lnTo>
                    <a:pt x="209" y="2461"/>
                  </a:lnTo>
                  <a:lnTo>
                    <a:pt x="216" y="2471"/>
                  </a:lnTo>
                  <a:lnTo>
                    <a:pt x="224" y="2341"/>
                  </a:lnTo>
                  <a:lnTo>
                    <a:pt x="232" y="2403"/>
                  </a:lnTo>
                  <a:lnTo>
                    <a:pt x="240" y="2454"/>
                  </a:lnTo>
                  <a:lnTo>
                    <a:pt x="248" y="2459"/>
                  </a:lnTo>
                  <a:lnTo>
                    <a:pt x="255" y="2365"/>
                  </a:lnTo>
                  <a:lnTo>
                    <a:pt x="262" y="2314"/>
                  </a:lnTo>
                  <a:lnTo>
                    <a:pt x="270" y="2489"/>
                  </a:lnTo>
                  <a:lnTo>
                    <a:pt x="278" y="2431"/>
                  </a:lnTo>
                  <a:lnTo>
                    <a:pt x="286" y="2446"/>
                  </a:lnTo>
                  <a:lnTo>
                    <a:pt x="294" y="2433"/>
                  </a:lnTo>
                  <a:lnTo>
                    <a:pt x="302" y="2455"/>
                  </a:lnTo>
                  <a:lnTo>
                    <a:pt x="309" y="2474"/>
                  </a:lnTo>
                  <a:lnTo>
                    <a:pt x="317" y="2521"/>
                  </a:lnTo>
                  <a:lnTo>
                    <a:pt x="324" y="2408"/>
                  </a:lnTo>
                  <a:lnTo>
                    <a:pt x="332" y="2421"/>
                  </a:lnTo>
                  <a:lnTo>
                    <a:pt x="340" y="2418"/>
                  </a:lnTo>
                  <a:lnTo>
                    <a:pt x="348" y="2475"/>
                  </a:lnTo>
                  <a:lnTo>
                    <a:pt x="355" y="2430"/>
                  </a:lnTo>
                  <a:lnTo>
                    <a:pt x="363" y="2419"/>
                  </a:lnTo>
                  <a:lnTo>
                    <a:pt x="371" y="2446"/>
                  </a:lnTo>
                  <a:lnTo>
                    <a:pt x="379" y="2378"/>
                  </a:lnTo>
                  <a:lnTo>
                    <a:pt x="386" y="2351"/>
                  </a:lnTo>
                  <a:lnTo>
                    <a:pt x="393" y="2478"/>
                  </a:lnTo>
                  <a:lnTo>
                    <a:pt x="401" y="2455"/>
                  </a:lnTo>
                  <a:lnTo>
                    <a:pt x="409" y="2416"/>
                  </a:lnTo>
                  <a:lnTo>
                    <a:pt x="417" y="2339"/>
                  </a:lnTo>
                  <a:lnTo>
                    <a:pt x="425" y="2404"/>
                  </a:lnTo>
                  <a:lnTo>
                    <a:pt x="433" y="2360"/>
                  </a:lnTo>
                  <a:lnTo>
                    <a:pt x="441" y="2423"/>
                  </a:lnTo>
                  <a:lnTo>
                    <a:pt x="448" y="2413"/>
                  </a:lnTo>
                  <a:lnTo>
                    <a:pt x="455" y="2374"/>
                  </a:lnTo>
                  <a:lnTo>
                    <a:pt x="463" y="2414"/>
                  </a:lnTo>
                  <a:lnTo>
                    <a:pt x="471" y="2388"/>
                  </a:lnTo>
                  <a:lnTo>
                    <a:pt x="479" y="2435"/>
                  </a:lnTo>
                  <a:lnTo>
                    <a:pt x="486" y="2414"/>
                  </a:lnTo>
                  <a:lnTo>
                    <a:pt x="494" y="2448"/>
                  </a:lnTo>
                  <a:lnTo>
                    <a:pt x="502" y="2509"/>
                  </a:lnTo>
                  <a:lnTo>
                    <a:pt x="510" y="2489"/>
                  </a:lnTo>
                  <a:lnTo>
                    <a:pt x="517" y="2324"/>
                  </a:lnTo>
                  <a:lnTo>
                    <a:pt x="525" y="2295"/>
                  </a:lnTo>
                  <a:lnTo>
                    <a:pt x="532" y="2411"/>
                  </a:lnTo>
                  <a:lnTo>
                    <a:pt x="540" y="2494"/>
                  </a:lnTo>
                  <a:lnTo>
                    <a:pt x="548" y="2469"/>
                  </a:lnTo>
                  <a:lnTo>
                    <a:pt x="556" y="2433"/>
                  </a:lnTo>
                  <a:lnTo>
                    <a:pt x="564" y="2454"/>
                  </a:lnTo>
                  <a:lnTo>
                    <a:pt x="572" y="2456"/>
                  </a:lnTo>
                  <a:lnTo>
                    <a:pt x="580" y="2401"/>
                  </a:lnTo>
                  <a:lnTo>
                    <a:pt x="586" y="2426"/>
                  </a:lnTo>
                  <a:lnTo>
                    <a:pt x="594" y="2418"/>
                  </a:lnTo>
                  <a:lnTo>
                    <a:pt x="602" y="2488"/>
                  </a:lnTo>
                  <a:lnTo>
                    <a:pt x="610" y="2454"/>
                  </a:lnTo>
                  <a:lnTo>
                    <a:pt x="618" y="2416"/>
                  </a:lnTo>
                  <a:lnTo>
                    <a:pt x="625" y="2301"/>
                  </a:lnTo>
                  <a:lnTo>
                    <a:pt x="633" y="2344"/>
                  </a:lnTo>
                  <a:lnTo>
                    <a:pt x="641" y="2324"/>
                  </a:lnTo>
                  <a:lnTo>
                    <a:pt x="648" y="2234"/>
                  </a:lnTo>
                  <a:lnTo>
                    <a:pt x="656" y="2373"/>
                  </a:lnTo>
                  <a:lnTo>
                    <a:pt x="664" y="2285"/>
                  </a:lnTo>
                  <a:lnTo>
                    <a:pt x="671" y="2325"/>
                  </a:lnTo>
                  <a:lnTo>
                    <a:pt x="679" y="2380"/>
                  </a:lnTo>
                  <a:lnTo>
                    <a:pt x="687" y="2459"/>
                  </a:lnTo>
                  <a:lnTo>
                    <a:pt x="695" y="2389"/>
                  </a:lnTo>
                  <a:lnTo>
                    <a:pt x="703" y="2254"/>
                  </a:lnTo>
                  <a:lnTo>
                    <a:pt x="711" y="2393"/>
                  </a:lnTo>
                  <a:lnTo>
                    <a:pt x="717" y="2410"/>
                  </a:lnTo>
                  <a:lnTo>
                    <a:pt x="725" y="2361"/>
                  </a:lnTo>
                  <a:lnTo>
                    <a:pt x="733" y="2463"/>
                  </a:lnTo>
                  <a:lnTo>
                    <a:pt x="741" y="2436"/>
                  </a:lnTo>
                  <a:lnTo>
                    <a:pt x="749" y="2399"/>
                  </a:lnTo>
                  <a:lnTo>
                    <a:pt x="757" y="2428"/>
                  </a:lnTo>
                  <a:lnTo>
                    <a:pt x="764" y="2510"/>
                  </a:lnTo>
                  <a:lnTo>
                    <a:pt x="772" y="2493"/>
                  </a:lnTo>
                  <a:lnTo>
                    <a:pt x="779" y="2365"/>
                  </a:lnTo>
                  <a:lnTo>
                    <a:pt x="787" y="2456"/>
                  </a:lnTo>
                  <a:lnTo>
                    <a:pt x="795" y="2391"/>
                  </a:lnTo>
                  <a:lnTo>
                    <a:pt x="802" y="2424"/>
                  </a:lnTo>
                  <a:lnTo>
                    <a:pt x="810" y="2340"/>
                  </a:lnTo>
                  <a:lnTo>
                    <a:pt x="818" y="2441"/>
                  </a:lnTo>
                  <a:lnTo>
                    <a:pt x="826" y="2410"/>
                  </a:lnTo>
                  <a:lnTo>
                    <a:pt x="834" y="2373"/>
                  </a:lnTo>
                  <a:lnTo>
                    <a:pt x="842" y="2423"/>
                  </a:lnTo>
                  <a:lnTo>
                    <a:pt x="848" y="2239"/>
                  </a:lnTo>
                  <a:lnTo>
                    <a:pt x="856" y="2319"/>
                  </a:lnTo>
                  <a:lnTo>
                    <a:pt x="864" y="2358"/>
                  </a:lnTo>
                  <a:lnTo>
                    <a:pt x="872" y="2385"/>
                  </a:lnTo>
                  <a:lnTo>
                    <a:pt x="880" y="2420"/>
                  </a:lnTo>
                  <a:lnTo>
                    <a:pt x="888" y="2344"/>
                  </a:lnTo>
                  <a:lnTo>
                    <a:pt x="895" y="2398"/>
                  </a:lnTo>
                  <a:lnTo>
                    <a:pt x="903" y="2329"/>
                  </a:lnTo>
                  <a:lnTo>
                    <a:pt x="910" y="2415"/>
                  </a:lnTo>
                  <a:lnTo>
                    <a:pt x="918" y="2414"/>
                  </a:lnTo>
                  <a:lnTo>
                    <a:pt x="926" y="2241"/>
                  </a:lnTo>
                  <a:lnTo>
                    <a:pt x="934" y="2410"/>
                  </a:lnTo>
                  <a:lnTo>
                    <a:pt x="941" y="2341"/>
                  </a:lnTo>
                  <a:lnTo>
                    <a:pt x="949" y="2394"/>
                  </a:lnTo>
                  <a:lnTo>
                    <a:pt x="957" y="2440"/>
                  </a:lnTo>
                  <a:lnTo>
                    <a:pt x="965" y="2449"/>
                  </a:lnTo>
                  <a:lnTo>
                    <a:pt x="973" y="2370"/>
                  </a:lnTo>
                  <a:lnTo>
                    <a:pt x="980" y="2371"/>
                  </a:lnTo>
                  <a:lnTo>
                    <a:pt x="987" y="2399"/>
                  </a:lnTo>
                  <a:lnTo>
                    <a:pt x="995" y="2451"/>
                  </a:lnTo>
                  <a:lnTo>
                    <a:pt x="1003" y="2343"/>
                  </a:lnTo>
                  <a:lnTo>
                    <a:pt x="1011" y="2223"/>
                  </a:lnTo>
                  <a:lnTo>
                    <a:pt x="1019" y="2353"/>
                  </a:lnTo>
                  <a:lnTo>
                    <a:pt x="1027" y="2388"/>
                  </a:lnTo>
                  <a:lnTo>
                    <a:pt x="1034" y="2400"/>
                  </a:lnTo>
                  <a:lnTo>
                    <a:pt x="1041" y="2440"/>
                  </a:lnTo>
                  <a:lnTo>
                    <a:pt x="1049" y="2435"/>
                  </a:lnTo>
                  <a:lnTo>
                    <a:pt x="1057" y="2395"/>
                  </a:lnTo>
                  <a:lnTo>
                    <a:pt x="1065" y="2455"/>
                  </a:lnTo>
                  <a:lnTo>
                    <a:pt x="1073" y="2404"/>
                  </a:lnTo>
                  <a:lnTo>
                    <a:pt x="1080" y="2330"/>
                  </a:lnTo>
                  <a:lnTo>
                    <a:pt x="1088" y="2370"/>
                  </a:lnTo>
                  <a:lnTo>
                    <a:pt x="1096" y="2294"/>
                  </a:lnTo>
                  <a:lnTo>
                    <a:pt x="1104" y="2365"/>
                  </a:lnTo>
                  <a:lnTo>
                    <a:pt x="1111" y="2408"/>
                  </a:lnTo>
                  <a:lnTo>
                    <a:pt x="1118" y="2371"/>
                  </a:lnTo>
                  <a:lnTo>
                    <a:pt x="1126" y="2353"/>
                  </a:lnTo>
                  <a:lnTo>
                    <a:pt x="1134" y="2395"/>
                  </a:lnTo>
                  <a:lnTo>
                    <a:pt x="1142" y="2363"/>
                  </a:lnTo>
                  <a:lnTo>
                    <a:pt x="1150" y="2406"/>
                  </a:lnTo>
                  <a:lnTo>
                    <a:pt x="1158" y="2460"/>
                  </a:lnTo>
                  <a:lnTo>
                    <a:pt x="1166" y="2464"/>
                  </a:lnTo>
                  <a:lnTo>
                    <a:pt x="1172" y="2419"/>
                  </a:lnTo>
                  <a:lnTo>
                    <a:pt x="1180" y="2300"/>
                  </a:lnTo>
                  <a:lnTo>
                    <a:pt x="1188" y="2244"/>
                  </a:lnTo>
                  <a:lnTo>
                    <a:pt x="1196" y="2315"/>
                  </a:lnTo>
                  <a:lnTo>
                    <a:pt x="1204" y="2421"/>
                  </a:lnTo>
                  <a:lnTo>
                    <a:pt x="1211" y="2311"/>
                  </a:lnTo>
                  <a:lnTo>
                    <a:pt x="1219" y="2359"/>
                  </a:lnTo>
                  <a:lnTo>
                    <a:pt x="1227" y="2329"/>
                  </a:lnTo>
                  <a:lnTo>
                    <a:pt x="1235" y="2345"/>
                  </a:lnTo>
                  <a:lnTo>
                    <a:pt x="1242" y="2329"/>
                  </a:lnTo>
                  <a:lnTo>
                    <a:pt x="1250" y="2398"/>
                  </a:lnTo>
                  <a:lnTo>
                    <a:pt x="1257" y="2246"/>
                  </a:lnTo>
                  <a:lnTo>
                    <a:pt x="1265" y="2393"/>
                  </a:lnTo>
                  <a:lnTo>
                    <a:pt x="1273" y="2404"/>
                  </a:lnTo>
                  <a:lnTo>
                    <a:pt x="1281" y="2374"/>
                  </a:lnTo>
                  <a:lnTo>
                    <a:pt x="1289" y="2386"/>
                  </a:lnTo>
                  <a:lnTo>
                    <a:pt x="1297" y="2348"/>
                  </a:lnTo>
                  <a:lnTo>
                    <a:pt x="1303" y="2425"/>
                  </a:lnTo>
                  <a:lnTo>
                    <a:pt x="1311" y="2444"/>
                  </a:lnTo>
                  <a:lnTo>
                    <a:pt x="1319" y="2488"/>
                  </a:lnTo>
                  <a:lnTo>
                    <a:pt x="1327" y="2438"/>
                  </a:lnTo>
                  <a:lnTo>
                    <a:pt x="1335" y="2423"/>
                  </a:lnTo>
                  <a:lnTo>
                    <a:pt x="1343" y="2445"/>
                  </a:lnTo>
                  <a:lnTo>
                    <a:pt x="1350" y="2380"/>
                  </a:lnTo>
                  <a:lnTo>
                    <a:pt x="1358" y="2395"/>
                  </a:lnTo>
                  <a:lnTo>
                    <a:pt x="1366" y="2430"/>
                  </a:lnTo>
                  <a:lnTo>
                    <a:pt x="1373" y="2503"/>
                  </a:lnTo>
                  <a:lnTo>
                    <a:pt x="1381" y="2461"/>
                  </a:lnTo>
                  <a:lnTo>
                    <a:pt x="1389" y="2484"/>
                  </a:lnTo>
                  <a:lnTo>
                    <a:pt x="1396" y="2525"/>
                  </a:lnTo>
                  <a:lnTo>
                    <a:pt x="1404" y="2485"/>
                  </a:lnTo>
                  <a:lnTo>
                    <a:pt x="1412" y="2411"/>
                  </a:lnTo>
                  <a:lnTo>
                    <a:pt x="1420" y="2401"/>
                  </a:lnTo>
                  <a:lnTo>
                    <a:pt x="1428" y="2401"/>
                  </a:lnTo>
                  <a:lnTo>
                    <a:pt x="1434" y="2400"/>
                  </a:lnTo>
                  <a:lnTo>
                    <a:pt x="1442" y="2378"/>
                  </a:lnTo>
                  <a:lnTo>
                    <a:pt x="1450" y="2456"/>
                  </a:lnTo>
                  <a:lnTo>
                    <a:pt x="1458" y="2529"/>
                  </a:lnTo>
                  <a:lnTo>
                    <a:pt x="1466" y="2448"/>
                  </a:lnTo>
                  <a:lnTo>
                    <a:pt x="1474" y="2389"/>
                  </a:lnTo>
                  <a:lnTo>
                    <a:pt x="1482" y="2466"/>
                  </a:lnTo>
                  <a:lnTo>
                    <a:pt x="1489" y="2406"/>
                  </a:lnTo>
                  <a:lnTo>
                    <a:pt x="1497" y="2524"/>
                  </a:lnTo>
                  <a:lnTo>
                    <a:pt x="1504" y="2435"/>
                  </a:lnTo>
                  <a:lnTo>
                    <a:pt x="1512" y="2393"/>
                  </a:lnTo>
                  <a:lnTo>
                    <a:pt x="1520" y="2426"/>
                  </a:lnTo>
                  <a:lnTo>
                    <a:pt x="1527" y="2441"/>
                  </a:lnTo>
                  <a:lnTo>
                    <a:pt x="1535" y="2446"/>
                  </a:lnTo>
                  <a:lnTo>
                    <a:pt x="1543" y="2460"/>
                  </a:lnTo>
                  <a:lnTo>
                    <a:pt x="1551" y="2470"/>
                  </a:lnTo>
                  <a:lnTo>
                    <a:pt x="1559" y="2424"/>
                  </a:lnTo>
                  <a:lnTo>
                    <a:pt x="1566" y="2348"/>
                  </a:lnTo>
                  <a:lnTo>
                    <a:pt x="1573" y="2389"/>
                  </a:lnTo>
                  <a:lnTo>
                    <a:pt x="1581" y="2354"/>
                  </a:lnTo>
                  <a:lnTo>
                    <a:pt x="1589" y="2249"/>
                  </a:lnTo>
                  <a:lnTo>
                    <a:pt x="1597" y="2426"/>
                  </a:lnTo>
                  <a:lnTo>
                    <a:pt x="1605" y="2369"/>
                  </a:lnTo>
                  <a:lnTo>
                    <a:pt x="1613" y="2455"/>
                  </a:lnTo>
                  <a:lnTo>
                    <a:pt x="1620" y="2476"/>
                  </a:lnTo>
                  <a:lnTo>
                    <a:pt x="1628" y="2399"/>
                  </a:lnTo>
                  <a:lnTo>
                    <a:pt x="1635" y="2420"/>
                  </a:lnTo>
                  <a:lnTo>
                    <a:pt x="1643" y="2419"/>
                  </a:lnTo>
                  <a:lnTo>
                    <a:pt x="1651" y="2411"/>
                  </a:lnTo>
                  <a:lnTo>
                    <a:pt x="1659" y="2313"/>
                  </a:lnTo>
                  <a:lnTo>
                    <a:pt x="1666" y="2371"/>
                  </a:lnTo>
                  <a:lnTo>
                    <a:pt x="1674" y="2368"/>
                  </a:lnTo>
                  <a:lnTo>
                    <a:pt x="1682" y="2319"/>
                  </a:lnTo>
                  <a:lnTo>
                    <a:pt x="1690" y="2331"/>
                  </a:lnTo>
                  <a:lnTo>
                    <a:pt x="1697" y="2345"/>
                  </a:lnTo>
                  <a:lnTo>
                    <a:pt x="1705" y="2341"/>
                  </a:lnTo>
                  <a:lnTo>
                    <a:pt x="1712" y="2355"/>
                  </a:lnTo>
                  <a:lnTo>
                    <a:pt x="1720" y="2249"/>
                  </a:lnTo>
                  <a:lnTo>
                    <a:pt x="1728" y="2203"/>
                  </a:lnTo>
                  <a:lnTo>
                    <a:pt x="1736" y="2248"/>
                  </a:lnTo>
                  <a:lnTo>
                    <a:pt x="1744" y="2269"/>
                  </a:lnTo>
                  <a:lnTo>
                    <a:pt x="1752" y="2285"/>
                  </a:lnTo>
                  <a:lnTo>
                    <a:pt x="1759" y="2278"/>
                  </a:lnTo>
                  <a:lnTo>
                    <a:pt x="1766" y="2206"/>
                  </a:lnTo>
                  <a:lnTo>
                    <a:pt x="1774" y="2291"/>
                  </a:lnTo>
                  <a:lnTo>
                    <a:pt x="1782" y="2308"/>
                  </a:lnTo>
                  <a:lnTo>
                    <a:pt x="1790" y="2220"/>
                  </a:lnTo>
                  <a:lnTo>
                    <a:pt x="1798" y="2196"/>
                  </a:lnTo>
                  <a:lnTo>
                    <a:pt x="1805" y="2160"/>
                  </a:lnTo>
                  <a:lnTo>
                    <a:pt x="1813" y="2145"/>
                  </a:lnTo>
                  <a:lnTo>
                    <a:pt x="1821" y="2273"/>
                  </a:lnTo>
                  <a:lnTo>
                    <a:pt x="1828" y="2146"/>
                  </a:lnTo>
                  <a:lnTo>
                    <a:pt x="1836" y="2069"/>
                  </a:lnTo>
                  <a:lnTo>
                    <a:pt x="1843" y="2083"/>
                  </a:lnTo>
                  <a:lnTo>
                    <a:pt x="1851" y="2090"/>
                  </a:lnTo>
                  <a:lnTo>
                    <a:pt x="1859" y="2124"/>
                  </a:lnTo>
                  <a:lnTo>
                    <a:pt x="1867" y="2185"/>
                  </a:lnTo>
                  <a:lnTo>
                    <a:pt x="1875" y="2210"/>
                  </a:lnTo>
                  <a:lnTo>
                    <a:pt x="1883" y="2191"/>
                  </a:lnTo>
                  <a:lnTo>
                    <a:pt x="1891" y="2215"/>
                  </a:lnTo>
                  <a:lnTo>
                    <a:pt x="1897" y="2213"/>
                  </a:lnTo>
                  <a:lnTo>
                    <a:pt x="1905" y="2195"/>
                  </a:lnTo>
                  <a:lnTo>
                    <a:pt x="1913" y="2245"/>
                  </a:lnTo>
                  <a:lnTo>
                    <a:pt x="1921" y="2239"/>
                  </a:lnTo>
                  <a:lnTo>
                    <a:pt x="1929" y="2163"/>
                  </a:lnTo>
                  <a:lnTo>
                    <a:pt x="1936" y="2269"/>
                  </a:lnTo>
                  <a:lnTo>
                    <a:pt x="1944" y="2271"/>
                  </a:lnTo>
                  <a:lnTo>
                    <a:pt x="1952" y="2283"/>
                  </a:lnTo>
                  <a:lnTo>
                    <a:pt x="1959" y="2344"/>
                  </a:lnTo>
                  <a:lnTo>
                    <a:pt x="1967" y="2375"/>
                  </a:lnTo>
                  <a:lnTo>
                    <a:pt x="1975" y="2404"/>
                  </a:lnTo>
                  <a:lnTo>
                    <a:pt x="1982" y="2446"/>
                  </a:lnTo>
                  <a:lnTo>
                    <a:pt x="1990" y="2531"/>
                  </a:lnTo>
                  <a:lnTo>
                    <a:pt x="1998" y="2415"/>
                  </a:lnTo>
                  <a:lnTo>
                    <a:pt x="2006" y="2530"/>
                  </a:lnTo>
                  <a:lnTo>
                    <a:pt x="2014" y="2628"/>
                  </a:lnTo>
                  <a:lnTo>
                    <a:pt x="2022" y="2715"/>
                  </a:lnTo>
                  <a:lnTo>
                    <a:pt x="2028" y="2803"/>
                  </a:lnTo>
                  <a:lnTo>
                    <a:pt x="2036" y="2766"/>
                  </a:lnTo>
                  <a:lnTo>
                    <a:pt x="2044" y="2894"/>
                  </a:lnTo>
                  <a:lnTo>
                    <a:pt x="2052" y="2979"/>
                  </a:lnTo>
                  <a:lnTo>
                    <a:pt x="2060" y="3088"/>
                  </a:lnTo>
                  <a:lnTo>
                    <a:pt x="2068" y="3119"/>
                  </a:lnTo>
                  <a:lnTo>
                    <a:pt x="2075" y="3123"/>
                  </a:lnTo>
                  <a:lnTo>
                    <a:pt x="2083" y="3331"/>
                  </a:lnTo>
                  <a:lnTo>
                    <a:pt x="2090" y="3350"/>
                  </a:lnTo>
                  <a:lnTo>
                    <a:pt x="2098" y="3400"/>
                  </a:lnTo>
                  <a:lnTo>
                    <a:pt x="2106" y="3480"/>
                  </a:lnTo>
                  <a:lnTo>
                    <a:pt x="2114" y="3566"/>
                  </a:lnTo>
                  <a:lnTo>
                    <a:pt x="2121" y="3580"/>
                  </a:lnTo>
                  <a:lnTo>
                    <a:pt x="2129" y="3621"/>
                  </a:lnTo>
                  <a:lnTo>
                    <a:pt x="2137" y="3640"/>
                  </a:lnTo>
                  <a:lnTo>
                    <a:pt x="2145" y="3733"/>
                  </a:lnTo>
                  <a:lnTo>
                    <a:pt x="2153" y="3651"/>
                  </a:lnTo>
                  <a:lnTo>
                    <a:pt x="2159" y="3766"/>
                  </a:lnTo>
                  <a:lnTo>
                    <a:pt x="2167" y="3700"/>
                  </a:lnTo>
                  <a:lnTo>
                    <a:pt x="2175" y="3684"/>
                  </a:lnTo>
                  <a:lnTo>
                    <a:pt x="2183" y="3585"/>
                  </a:lnTo>
                  <a:lnTo>
                    <a:pt x="2191" y="3378"/>
                  </a:lnTo>
                  <a:lnTo>
                    <a:pt x="2199" y="3294"/>
                  </a:lnTo>
                  <a:lnTo>
                    <a:pt x="2207" y="3226"/>
                  </a:lnTo>
                  <a:lnTo>
                    <a:pt x="2214" y="2975"/>
                  </a:lnTo>
                  <a:lnTo>
                    <a:pt x="2221" y="2931"/>
                  </a:lnTo>
                  <a:lnTo>
                    <a:pt x="2229" y="2558"/>
                  </a:lnTo>
                  <a:lnTo>
                    <a:pt x="2237" y="2333"/>
                  </a:lnTo>
                  <a:lnTo>
                    <a:pt x="2245" y="2059"/>
                  </a:lnTo>
                  <a:lnTo>
                    <a:pt x="2252" y="1789"/>
                  </a:lnTo>
                  <a:lnTo>
                    <a:pt x="2260" y="1563"/>
                  </a:lnTo>
                  <a:lnTo>
                    <a:pt x="2268" y="1364"/>
                  </a:lnTo>
                  <a:lnTo>
                    <a:pt x="2276" y="1045"/>
                  </a:lnTo>
                  <a:lnTo>
                    <a:pt x="2284" y="799"/>
                  </a:lnTo>
                  <a:lnTo>
                    <a:pt x="2291" y="601"/>
                  </a:lnTo>
                  <a:lnTo>
                    <a:pt x="2298" y="403"/>
                  </a:lnTo>
                  <a:lnTo>
                    <a:pt x="2306" y="246"/>
                  </a:lnTo>
                  <a:lnTo>
                    <a:pt x="2314" y="215"/>
                  </a:lnTo>
                  <a:lnTo>
                    <a:pt x="2322" y="0"/>
                  </a:lnTo>
                  <a:lnTo>
                    <a:pt x="2330" y="49"/>
                  </a:lnTo>
                  <a:lnTo>
                    <a:pt x="2338" y="3"/>
                  </a:lnTo>
                  <a:lnTo>
                    <a:pt x="2345" y="194"/>
                  </a:lnTo>
                  <a:lnTo>
                    <a:pt x="2352" y="254"/>
                  </a:lnTo>
                  <a:lnTo>
                    <a:pt x="2360" y="330"/>
                  </a:lnTo>
                  <a:lnTo>
                    <a:pt x="2368" y="605"/>
                  </a:lnTo>
                  <a:lnTo>
                    <a:pt x="2376" y="813"/>
                  </a:lnTo>
                  <a:lnTo>
                    <a:pt x="2384" y="1105"/>
                  </a:lnTo>
                  <a:lnTo>
                    <a:pt x="2391" y="1465"/>
                  </a:lnTo>
                  <a:lnTo>
                    <a:pt x="2399" y="1556"/>
                  </a:lnTo>
                  <a:lnTo>
                    <a:pt x="2407" y="1848"/>
                  </a:lnTo>
                  <a:lnTo>
                    <a:pt x="2415" y="2204"/>
                  </a:lnTo>
                  <a:lnTo>
                    <a:pt x="2422" y="2360"/>
                  </a:lnTo>
                  <a:lnTo>
                    <a:pt x="2429" y="2546"/>
                  </a:lnTo>
                  <a:lnTo>
                    <a:pt x="2437" y="2738"/>
                  </a:lnTo>
                  <a:lnTo>
                    <a:pt x="2445" y="2906"/>
                  </a:lnTo>
                  <a:lnTo>
                    <a:pt x="2453" y="3148"/>
                  </a:lnTo>
                  <a:lnTo>
                    <a:pt x="2461" y="3315"/>
                  </a:lnTo>
                  <a:lnTo>
                    <a:pt x="2469" y="3446"/>
                  </a:lnTo>
                  <a:lnTo>
                    <a:pt x="2477" y="3584"/>
                  </a:lnTo>
                  <a:lnTo>
                    <a:pt x="2483" y="3575"/>
                  </a:lnTo>
                  <a:lnTo>
                    <a:pt x="2491" y="3706"/>
                  </a:lnTo>
                  <a:lnTo>
                    <a:pt x="2499" y="3810"/>
                  </a:lnTo>
                  <a:lnTo>
                    <a:pt x="2507" y="3663"/>
                  </a:lnTo>
                  <a:lnTo>
                    <a:pt x="2515" y="3709"/>
                  </a:lnTo>
                  <a:lnTo>
                    <a:pt x="2522" y="3633"/>
                  </a:lnTo>
                  <a:lnTo>
                    <a:pt x="2530" y="3706"/>
                  </a:lnTo>
                  <a:lnTo>
                    <a:pt x="2538" y="3525"/>
                  </a:lnTo>
                  <a:lnTo>
                    <a:pt x="2546" y="3541"/>
                  </a:lnTo>
                  <a:lnTo>
                    <a:pt x="2553" y="3409"/>
                  </a:lnTo>
                  <a:lnTo>
                    <a:pt x="2561" y="3375"/>
                  </a:lnTo>
                  <a:lnTo>
                    <a:pt x="2568" y="3359"/>
                  </a:lnTo>
                  <a:lnTo>
                    <a:pt x="2576" y="3151"/>
                  </a:lnTo>
                  <a:lnTo>
                    <a:pt x="2584" y="3136"/>
                  </a:lnTo>
                  <a:lnTo>
                    <a:pt x="2592" y="3083"/>
                  </a:lnTo>
                  <a:lnTo>
                    <a:pt x="2600" y="2976"/>
                  </a:lnTo>
                  <a:lnTo>
                    <a:pt x="2608" y="2946"/>
                  </a:lnTo>
                  <a:lnTo>
                    <a:pt x="2614" y="2863"/>
                  </a:lnTo>
                  <a:lnTo>
                    <a:pt x="2622" y="2789"/>
                  </a:lnTo>
                  <a:lnTo>
                    <a:pt x="2630" y="2769"/>
                  </a:lnTo>
                  <a:lnTo>
                    <a:pt x="2638" y="2669"/>
                  </a:lnTo>
                  <a:lnTo>
                    <a:pt x="2646" y="2636"/>
                  </a:lnTo>
                  <a:lnTo>
                    <a:pt x="2654" y="2566"/>
                  </a:lnTo>
                  <a:lnTo>
                    <a:pt x="2661" y="2459"/>
                  </a:lnTo>
                  <a:lnTo>
                    <a:pt x="2669" y="2463"/>
                  </a:lnTo>
                  <a:lnTo>
                    <a:pt x="2677" y="2425"/>
                  </a:lnTo>
                  <a:lnTo>
                    <a:pt x="2684" y="2363"/>
                  </a:lnTo>
                  <a:lnTo>
                    <a:pt x="2692" y="2281"/>
                  </a:lnTo>
                  <a:lnTo>
                    <a:pt x="2700" y="2366"/>
                  </a:lnTo>
                  <a:lnTo>
                    <a:pt x="2707" y="2245"/>
                  </a:lnTo>
                  <a:lnTo>
                    <a:pt x="2715" y="2246"/>
                  </a:lnTo>
                  <a:lnTo>
                    <a:pt x="2723" y="2221"/>
                  </a:lnTo>
                  <a:lnTo>
                    <a:pt x="2731" y="2244"/>
                  </a:lnTo>
                  <a:lnTo>
                    <a:pt x="2739" y="2249"/>
                  </a:lnTo>
                  <a:lnTo>
                    <a:pt x="2745" y="2200"/>
                  </a:lnTo>
                  <a:lnTo>
                    <a:pt x="2753" y="2220"/>
                  </a:lnTo>
                  <a:lnTo>
                    <a:pt x="2761" y="2233"/>
                  </a:lnTo>
                  <a:lnTo>
                    <a:pt x="2769" y="2200"/>
                  </a:lnTo>
                  <a:lnTo>
                    <a:pt x="2777" y="2143"/>
                  </a:lnTo>
                  <a:lnTo>
                    <a:pt x="2785" y="2118"/>
                  </a:lnTo>
                  <a:lnTo>
                    <a:pt x="2793" y="2104"/>
                  </a:lnTo>
                  <a:lnTo>
                    <a:pt x="2800" y="2179"/>
                  </a:lnTo>
                  <a:lnTo>
                    <a:pt x="2808" y="2088"/>
                  </a:lnTo>
                  <a:lnTo>
                    <a:pt x="2815" y="2134"/>
                  </a:lnTo>
                  <a:lnTo>
                    <a:pt x="2823" y="2163"/>
                  </a:lnTo>
                  <a:lnTo>
                    <a:pt x="2831" y="2231"/>
                  </a:lnTo>
                  <a:lnTo>
                    <a:pt x="2838" y="2220"/>
                  </a:lnTo>
                  <a:lnTo>
                    <a:pt x="2846" y="2210"/>
                  </a:lnTo>
                  <a:lnTo>
                    <a:pt x="2854" y="2209"/>
                  </a:lnTo>
                  <a:lnTo>
                    <a:pt x="2862" y="2173"/>
                  </a:lnTo>
                  <a:lnTo>
                    <a:pt x="2870" y="2199"/>
                  </a:lnTo>
                  <a:lnTo>
                    <a:pt x="2877" y="2193"/>
                  </a:lnTo>
                  <a:lnTo>
                    <a:pt x="2884" y="2143"/>
                  </a:lnTo>
                  <a:lnTo>
                    <a:pt x="2892" y="2199"/>
                  </a:lnTo>
                  <a:lnTo>
                    <a:pt x="2900" y="2181"/>
                  </a:lnTo>
                  <a:lnTo>
                    <a:pt x="2908" y="2250"/>
                  </a:lnTo>
                  <a:lnTo>
                    <a:pt x="2916" y="2176"/>
                  </a:lnTo>
                  <a:lnTo>
                    <a:pt x="2924" y="2275"/>
                  </a:lnTo>
                  <a:lnTo>
                    <a:pt x="2931" y="2394"/>
                  </a:lnTo>
                  <a:lnTo>
                    <a:pt x="2939" y="2213"/>
                  </a:lnTo>
                  <a:lnTo>
                    <a:pt x="2946" y="2183"/>
                  </a:lnTo>
                  <a:lnTo>
                    <a:pt x="2954" y="2321"/>
                  </a:lnTo>
                  <a:lnTo>
                    <a:pt x="2962" y="2466"/>
                  </a:lnTo>
                  <a:lnTo>
                    <a:pt x="2970" y="2238"/>
                  </a:lnTo>
                  <a:lnTo>
                    <a:pt x="2977" y="2314"/>
                  </a:lnTo>
                  <a:lnTo>
                    <a:pt x="2985" y="2409"/>
                  </a:lnTo>
                  <a:lnTo>
                    <a:pt x="2993" y="2458"/>
                  </a:lnTo>
                  <a:lnTo>
                    <a:pt x="3001" y="2445"/>
                  </a:lnTo>
                  <a:lnTo>
                    <a:pt x="3008" y="2308"/>
                  </a:lnTo>
                  <a:lnTo>
                    <a:pt x="3016" y="2390"/>
                  </a:lnTo>
                  <a:lnTo>
                    <a:pt x="3023" y="2301"/>
                  </a:lnTo>
                  <a:lnTo>
                    <a:pt x="3031" y="2348"/>
                  </a:lnTo>
                  <a:lnTo>
                    <a:pt x="3039" y="2336"/>
                  </a:lnTo>
                  <a:lnTo>
                    <a:pt x="3047" y="2483"/>
                  </a:lnTo>
                  <a:lnTo>
                    <a:pt x="3055" y="2583"/>
                  </a:lnTo>
                  <a:lnTo>
                    <a:pt x="3063" y="2438"/>
                  </a:lnTo>
                  <a:lnTo>
                    <a:pt x="3070" y="2404"/>
                  </a:lnTo>
                  <a:lnTo>
                    <a:pt x="3077" y="2354"/>
                  </a:lnTo>
                  <a:lnTo>
                    <a:pt x="3085" y="2363"/>
                  </a:lnTo>
                  <a:lnTo>
                    <a:pt x="3093" y="2413"/>
                  </a:lnTo>
                  <a:lnTo>
                    <a:pt x="3101" y="2428"/>
                  </a:lnTo>
                  <a:lnTo>
                    <a:pt x="3109" y="2340"/>
                  </a:lnTo>
                  <a:lnTo>
                    <a:pt x="3116" y="2390"/>
                  </a:lnTo>
                  <a:lnTo>
                    <a:pt x="3124" y="2400"/>
                  </a:lnTo>
                  <a:lnTo>
                    <a:pt x="3132" y="2411"/>
                  </a:lnTo>
                  <a:lnTo>
                    <a:pt x="3139" y="2379"/>
                  </a:lnTo>
                  <a:lnTo>
                    <a:pt x="3147" y="2489"/>
                  </a:lnTo>
                  <a:lnTo>
                    <a:pt x="3154" y="2346"/>
                  </a:lnTo>
                  <a:lnTo>
                    <a:pt x="3162" y="2506"/>
                  </a:lnTo>
                  <a:lnTo>
                    <a:pt x="3170" y="2311"/>
                  </a:lnTo>
                  <a:lnTo>
                    <a:pt x="3178" y="2428"/>
                  </a:lnTo>
                  <a:lnTo>
                    <a:pt x="3186" y="2339"/>
                  </a:lnTo>
                  <a:lnTo>
                    <a:pt x="3194" y="2486"/>
                  </a:lnTo>
                  <a:lnTo>
                    <a:pt x="3202" y="2411"/>
                  </a:lnTo>
                  <a:lnTo>
                    <a:pt x="3208" y="2506"/>
                  </a:lnTo>
                  <a:lnTo>
                    <a:pt x="3216" y="2549"/>
                  </a:lnTo>
                  <a:lnTo>
                    <a:pt x="3224" y="2471"/>
                  </a:lnTo>
                  <a:lnTo>
                    <a:pt x="3232" y="2451"/>
                  </a:lnTo>
                  <a:lnTo>
                    <a:pt x="3240" y="2453"/>
                  </a:lnTo>
                  <a:lnTo>
                    <a:pt x="3247" y="2461"/>
                  </a:lnTo>
                  <a:lnTo>
                    <a:pt x="3255" y="2319"/>
                  </a:lnTo>
                  <a:lnTo>
                    <a:pt x="3263" y="2456"/>
                  </a:lnTo>
                  <a:lnTo>
                    <a:pt x="3270" y="2444"/>
                  </a:lnTo>
                  <a:lnTo>
                    <a:pt x="3278" y="2404"/>
                  </a:lnTo>
                  <a:lnTo>
                    <a:pt x="3286" y="2404"/>
                  </a:lnTo>
                  <a:lnTo>
                    <a:pt x="3293" y="2451"/>
                  </a:lnTo>
                  <a:lnTo>
                    <a:pt x="3301" y="2401"/>
                  </a:lnTo>
                  <a:lnTo>
                    <a:pt x="3309" y="2411"/>
                  </a:lnTo>
                  <a:lnTo>
                    <a:pt x="3317" y="2438"/>
                  </a:lnTo>
                  <a:lnTo>
                    <a:pt x="3325" y="2405"/>
                  </a:lnTo>
                  <a:lnTo>
                    <a:pt x="3333" y="2445"/>
                  </a:lnTo>
                  <a:lnTo>
                    <a:pt x="3339" y="2408"/>
                  </a:lnTo>
                  <a:lnTo>
                    <a:pt x="3347" y="2521"/>
                  </a:lnTo>
                  <a:lnTo>
                    <a:pt x="3355" y="2406"/>
                  </a:lnTo>
                  <a:lnTo>
                    <a:pt x="3363" y="2475"/>
                  </a:lnTo>
                  <a:lnTo>
                    <a:pt x="3371" y="2309"/>
                  </a:lnTo>
                  <a:lnTo>
                    <a:pt x="3379" y="2489"/>
                  </a:lnTo>
                  <a:lnTo>
                    <a:pt x="3386" y="2450"/>
                  </a:lnTo>
                  <a:lnTo>
                    <a:pt x="3394" y="2450"/>
                  </a:lnTo>
                  <a:lnTo>
                    <a:pt x="3401" y="2465"/>
                  </a:lnTo>
                  <a:lnTo>
                    <a:pt x="3409" y="2471"/>
                  </a:lnTo>
                  <a:lnTo>
                    <a:pt x="3417" y="2335"/>
                  </a:lnTo>
                  <a:lnTo>
                    <a:pt x="3425" y="2435"/>
                  </a:lnTo>
                  <a:lnTo>
                    <a:pt x="3432" y="2431"/>
                  </a:lnTo>
                  <a:lnTo>
                    <a:pt x="3440" y="2388"/>
                  </a:lnTo>
                  <a:lnTo>
                    <a:pt x="3448" y="2351"/>
                  </a:lnTo>
                  <a:lnTo>
                    <a:pt x="3456" y="2335"/>
                  </a:lnTo>
                  <a:lnTo>
                    <a:pt x="3464" y="2289"/>
                  </a:lnTo>
                  <a:lnTo>
                    <a:pt x="3470" y="2409"/>
                  </a:lnTo>
                  <a:lnTo>
                    <a:pt x="3478" y="2310"/>
                  </a:lnTo>
                  <a:lnTo>
                    <a:pt x="3486" y="2344"/>
                  </a:lnTo>
                  <a:lnTo>
                    <a:pt x="3494" y="2373"/>
                  </a:lnTo>
                  <a:lnTo>
                    <a:pt x="3502" y="2410"/>
                  </a:lnTo>
                  <a:lnTo>
                    <a:pt x="3510" y="2351"/>
                  </a:lnTo>
                  <a:lnTo>
                    <a:pt x="3518" y="2381"/>
                  </a:lnTo>
                  <a:lnTo>
                    <a:pt x="3525" y="2483"/>
                  </a:lnTo>
                  <a:lnTo>
                    <a:pt x="3532" y="2366"/>
                  </a:lnTo>
                  <a:lnTo>
                    <a:pt x="3540" y="2388"/>
                  </a:lnTo>
                  <a:lnTo>
                    <a:pt x="3548" y="2465"/>
                  </a:lnTo>
                  <a:lnTo>
                    <a:pt x="3556" y="2410"/>
                  </a:lnTo>
                  <a:lnTo>
                    <a:pt x="3563" y="2456"/>
                  </a:lnTo>
                  <a:lnTo>
                    <a:pt x="3571" y="2403"/>
                  </a:lnTo>
                  <a:lnTo>
                    <a:pt x="3579" y="2365"/>
                  </a:lnTo>
                  <a:lnTo>
                    <a:pt x="3587" y="2421"/>
                  </a:lnTo>
                  <a:lnTo>
                    <a:pt x="3595" y="2375"/>
                  </a:lnTo>
                  <a:lnTo>
                    <a:pt x="3602" y="2368"/>
                  </a:lnTo>
                  <a:lnTo>
                    <a:pt x="3609" y="2361"/>
                  </a:lnTo>
                  <a:lnTo>
                    <a:pt x="3617" y="2389"/>
                  </a:lnTo>
                  <a:lnTo>
                    <a:pt x="3625" y="2416"/>
                  </a:lnTo>
                  <a:lnTo>
                    <a:pt x="3633" y="2389"/>
                  </a:lnTo>
                  <a:lnTo>
                    <a:pt x="3641" y="2385"/>
                  </a:lnTo>
                  <a:lnTo>
                    <a:pt x="3649" y="2406"/>
                  </a:lnTo>
                  <a:lnTo>
                    <a:pt x="3656" y="2298"/>
                  </a:lnTo>
                  <a:lnTo>
                    <a:pt x="3663" y="2291"/>
                  </a:lnTo>
                  <a:lnTo>
                    <a:pt x="3671" y="2363"/>
                  </a:lnTo>
                  <a:lnTo>
                    <a:pt x="3679" y="2310"/>
                  </a:lnTo>
                  <a:lnTo>
                    <a:pt x="3687" y="2328"/>
                  </a:lnTo>
                  <a:lnTo>
                    <a:pt x="3695" y="2338"/>
                  </a:lnTo>
                  <a:lnTo>
                    <a:pt x="3702" y="2421"/>
                  </a:lnTo>
                  <a:lnTo>
                    <a:pt x="3710" y="2470"/>
                  </a:lnTo>
                  <a:lnTo>
                    <a:pt x="3718" y="2446"/>
                  </a:lnTo>
                  <a:lnTo>
                    <a:pt x="3726" y="2398"/>
                  </a:lnTo>
                  <a:lnTo>
                    <a:pt x="3733" y="2421"/>
                  </a:lnTo>
                  <a:lnTo>
                    <a:pt x="3741" y="2418"/>
                  </a:lnTo>
                  <a:lnTo>
                    <a:pt x="3748" y="2370"/>
                  </a:lnTo>
                  <a:lnTo>
                    <a:pt x="3756" y="2380"/>
                  </a:lnTo>
                  <a:lnTo>
                    <a:pt x="3764" y="2524"/>
                  </a:lnTo>
                  <a:lnTo>
                    <a:pt x="3772" y="2463"/>
                  </a:lnTo>
                  <a:lnTo>
                    <a:pt x="3780" y="2401"/>
                  </a:lnTo>
                  <a:lnTo>
                    <a:pt x="3788" y="2429"/>
                  </a:lnTo>
                  <a:lnTo>
                    <a:pt x="3794" y="2471"/>
                  </a:lnTo>
                  <a:lnTo>
                    <a:pt x="3802" y="2338"/>
                  </a:lnTo>
                  <a:lnTo>
                    <a:pt x="3810" y="2376"/>
                  </a:lnTo>
                  <a:lnTo>
                    <a:pt x="3818" y="2418"/>
                  </a:lnTo>
                  <a:lnTo>
                    <a:pt x="3826" y="2521"/>
                  </a:lnTo>
                  <a:lnTo>
                    <a:pt x="3834" y="2395"/>
                  </a:lnTo>
                  <a:lnTo>
                    <a:pt x="3841" y="2498"/>
                  </a:lnTo>
                  <a:lnTo>
                    <a:pt x="3849" y="2501"/>
                  </a:lnTo>
                  <a:lnTo>
                    <a:pt x="3857" y="2366"/>
                  </a:lnTo>
                  <a:lnTo>
                    <a:pt x="3864" y="2463"/>
                  </a:lnTo>
                  <a:lnTo>
                    <a:pt x="3872" y="2439"/>
                  </a:lnTo>
                  <a:lnTo>
                    <a:pt x="3879" y="2421"/>
                  </a:lnTo>
                  <a:lnTo>
                    <a:pt x="3887" y="2473"/>
                  </a:lnTo>
                  <a:lnTo>
                    <a:pt x="3895" y="2320"/>
                  </a:lnTo>
                  <a:lnTo>
                    <a:pt x="3903" y="2455"/>
                  </a:lnTo>
                  <a:lnTo>
                    <a:pt x="3911" y="2420"/>
                  </a:lnTo>
                  <a:lnTo>
                    <a:pt x="3919" y="2394"/>
                  </a:lnTo>
                  <a:lnTo>
                    <a:pt x="3925" y="2375"/>
                  </a:lnTo>
                  <a:lnTo>
                    <a:pt x="3933" y="2379"/>
                  </a:lnTo>
                  <a:lnTo>
                    <a:pt x="3941" y="2404"/>
                  </a:lnTo>
                  <a:lnTo>
                    <a:pt x="3949" y="2386"/>
                  </a:lnTo>
                  <a:lnTo>
                    <a:pt x="3957" y="2466"/>
                  </a:lnTo>
                  <a:lnTo>
                    <a:pt x="3965" y="2483"/>
                  </a:lnTo>
                  <a:lnTo>
                    <a:pt x="3972" y="2416"/>
                  </a:lnTo>
                  <a:lnTo>
                    <a:pt x="3980" y="2416"/>
                  </a:lnTo>
                  <a:lnTo>
                    <a:pt x="3988" y="2476"/>
                  </a:lnTo>
                  <a:lnTo>
                    <a:pt x="3995" y="2541"/>
                  </a:lnTo>
                  <a:lnTo>
                    <a:pt x="4003" y="2416"/>
                  </a:lnTo>
                  <a:lnTo>
                    <a:pt x="4011" y="2440"/>
                  </a:lnTo>
                  <a:lnTo>
                    <a:pt x="4018" y="2396"/>
                  </a:lnTo>
                  <a:lnTo>
                    <a:pt x="4026" y="2444"/>
                  </a:lnTo>
                  <a:lnTo>
                    <a:pt x="4034" y="2405"/>
                  </a:lnTo>
                  <a:lnTo>
                    <a:pt x="4042" y="2444"/>
                  </a:lnTo>
                  <a:lnTo>
                    <a:pt x="4050" y="2468"/>
                  </a:lnTo>
                  <a:lnTo>
                    <a:pt x="4056" y="2459"/>
                  </a:lnTo>
                  <a:lnTo>
                    <a:pt x="4064" y="2426"/>
                  </a:lnTo>
                  <a:lnTo>
                    <a:pt x="4072" y="2350"/>
                  </a:lnTo>
                  <a:lnTo>
                    <a:pt x="4080" y="2488"/>
                  </a:lnTo>
                  <a:lnTo>
                    <a:pt x="4088" y="2464"/>
                  </a:lnTo>
                  <a:lnTo>
                    <a:pt x="4096" y="2428"/>
                  </a:lnTo>
                  <a:lnTo>
                    <a:pt x="4104" y="2409"/>
                  </a:lnTo>
                  <a:lnTo>
                    <a:pt x="4111" y="2450"/>
                  </a:lnTo>
                  <a:lnTo>
                    <a:pt x="4119" y="2349"/>
                  </a:lnTo>
                  <a:lnTo>
                    <a:pt x="4126" y="2305"/>
                  </a:lnTo>
                  <a:lnTo>
                    <a:pt x="4134" y="2284"/>
                  </a:lnTo>
                  <a:lnTo>
                    <a:pt x="4142" y="2323"/>
                  </a:lnTo>
                  <a:lnTo>
                    <a:pt x="4149" y="2409"/>
                  </a:lnTo>
                  <a:lnTo>
                    <a:pt x="4157" y="2464"/>
                  </a:lnTo>
                  <a:lnTo>
                    <a:pt x="4165" y="2549"/>
                  </a:lnTo>
                  <a:lnTo>
                    <a:pt x="4173" y="2543"/>
                  </a:lnTo>
                  <a:lnTo>
                    <a:pt x="4181" y="2538"/>
                  </a:lnTo>
                  <a:lnTo>
                    <a:pt x="4188" y="2621"/>
                  </a:lnTo>
                  <a:lnTo>
                    <a:pt x="4195" y="2475"/>
                  </a:lnTo>
                  <a:lnTo>
                    <a:pt x="4203" y="2601"/>
                  </a:lnTo>
                  <a:lnTo>
                    <a:pt x="4211" y="2525"/>
                  </a:lnTo>
                  <a:lnTo>
                    <a:pt x="4219" y="2438"/>
                  </a:lnTo>
                  <a:lnTo>
                    <a:pt x="4227" y="2544"/>
                  </a:lnTo>
                  <a:lnTo>
                    <a:pt x="4235" y="2446"/>
                  </a:lnTo>
                  <a:lnTo>
                    <a:pt x="4242" y="2508"/>
                  </a:lnTo>
                  <a:lnTo>
                    <a:pt x="4250" y="2523"/>
                  </a:lnTo>
                  <a:lnTo>
                    <a:pt x="4257" y="2508"/>
                  </a:lnTo>
                  <a:lnTo>
                    <a:pt x="4265" y="2533"/>
                  </a:lnTo>
                  <a:lnTo>
                    <a:pt x="4273" y="2520"/>
                  </a:lnTo>
                  <a:lnTo>
                    <a:pt x="4281" y="2559"/>
                  </a:lnTo>
                  <a:lnTo>
                    <a:pt x="4288" y="2494"/>
                  </a:lnTo>
                  <a:lnTo>
                    <a:pt x="4296" y="2539"/>
                  </a:lnTo>
                  <a:lnTo>
                    <a:pt x="4304" y="2584"/>
                  </a:lnTo>
                  <a:lnTo>
                    <a:pt x="4312" y="2520"/>
                  </a:lnTo>
                  <a:lnTo>
                    <a:pt x="4319" y="2568"/>
                  </a:lnTo>
                  <a:lnTo>
                    <a:pt x="4327" y="2588"/>
                  </a:lnTo>
                  <a:lnTo>
                    <a:pt x="4334" y="2559"/>
                  </a:lnTo>
                  <a:lnTo>
                    <a:pt x="4342" y="2560"/>
                  </a:lnTo>
                  <a:lnTo>
                    <a:pt x="4350" y="2530"/>
                  </a:lnTo>
                  <a:lnTo>
                    <a:pt x="4358" y="2480"/>
                  </a:lnTo>
                  <a:lnTo>
                    <a:pt x="4366" y="2636"/>
                  </a:lnTo>
                  <a:lnTo>
                    <a:pt x="4374" y="2546"/>
                  </a:lnTo>
                  <a:lnTo>
                    <a:pt x="4381" y="2594"/>
                  </a:lnTo>
                  <a:lnTo>
                    <a:pt x="4388" y="2469"/>
                  </a:lnTo>
                  <a:lnTo>
                    <a:pt x="4396" y="2470"/>
                  </a:lnTo>
                  <a:lnTo>
                    <a:pt x="4404" y="2590"/>
                  </a:lnTo>
                  <a:lnTo>
                    <a:pt x="4412" y="2555"/>
                  </a:lnTo>
                  <a:lnTo>
                    <a:pt x="4420" y="2581"/>
                  </a:lnTo>
                  <a:lnTo>
                    <a:pt x="4427" y="2466"/>
                  </a:lnTo>
                  <a:lnTo>
                    <a:pt x="4435" y="2321"/>
                  </a:lnTo>
                  <a:lnTo>
                    <a:pt x="4443" y="2483"/>
                  </a:lnTo>
                  <a:lnTo>
                    <a:pt x="4450" y="2485"/>
                  </a:lnTo>
                  <a:lnTo>
                    <a:pt x="4458" y="2611"/>
                  </a:lnTo>
                  <a:lnTo>
                    <a:pt x="4465" y="2649"/>
                  </a:lnTo>
                  <a:lnTo>
                    <a:pt x="4473" y="2564"/>
                  </a:lnTo>
                  <a:lnTo>
                    <a:pt x="4481" y="2599"/>
                  </a:lnTo>
                  <a:lnTo>
                    <a:pt x="4489" y="2531"/>
                  </a:lnTo>
                  <a:lnTo>
                    <a:pt x="4497" y="2489"/>
                  </a:lnTo>
                  <a:lnTo>
                    <a:pt x="4505" y="2615"/>
                  </a:lnTo>
                  <a:lnTo>
                    <a:pt x="4513" y="2484"/>
                  </a:lnTo>
                  <a:lnTo>
                    <a:pt x="4519" y="2419"/>
                  </a:lnTo>
                  <a:lnTo>
                    <a:pt x="4527" y="2563"/>
                  </a:lnTo>
                  <a:lnTo>
                    <a:pt x="4535" y="2600"/>
                  </a:lnTo>
                  <a:lnTo>
                    <a:pt x="4543" y="2535"/>
                  </a:lnTo>
                  <a:lnTo>
                    <a:pt x="4551" y="2601"/>
                  </a:lnTo>
                  <a:lnTo>
                    <a:pt x="4558" y="2676"/>
                  </a:lnTo>
                  <a:lnTo>
                    <a:pt x="4566" y="2553"/>
                  </a:lnTo>
                  <a:lnTo>
                    <a:pt x="4574" y="2514"/>
                  </a:lnTo>
                  <a:lnTo>
                    <a:pt x="4581" y="2556"/>
                  </a:lnTo>
                  <a:lnTo>
                    <a:pt x="4589" y="2528"/>
                  </a:lnTo>
                  <a:lnTo>
                    <a:pt x="4597" y="2569"/>
                  </a:lnTo>
                  <a:lnTo>
                    <a:pt x="4604" y="2460"/>
                  </a:lnTo>
                  <a:lnTo>
                    <a:pt x="4612" y="2566"/>
                  </a:lnTo>
                  <a:lnTo>
                    <a:pt x="4620" y="2549"/>
                  </a:lnTo>
                  <a:lnTo>
                    <a:pt x="4628" y="2604"/>
                  </a:lnTo>
                  <a:lnTo>
                    <a:pt x="4636" y="2675"/>
                  </a:lnTo>
                  <a:lnTo>
                    <a:pt x="4644" y="2578"/>
                  </a:lnTo>
                  <a:lnTo>
                    <a:pt x="4650" y="2564"/>
                  </a:lnTo>
                  <a:lnTo>
                    <a:pt x="4658" y="2553"/>
                  </a:lnTo>
                  <a:lnTo>
                    <a:pt x="4666" y="2608"/>
                  </a:lnTo>
                  <a:lnTo>
                    <a:pt x="4674" y="2655"/>
                  </a:lnTo>
                  <a:lnTo>
                    <a:pt x="4682" y="2601"/>
                  </a:lnTo>
                  <a:lnTo>
                    <a:pt x="4690" y="2593"/>
                  </a:lnTo>
                  <a:lnTo>
                    <a:pt x="4697" y="2635"/>
                  </a:lnTo>
                  <a:lnTo>
                    <a:pt x="4705" y="2576"/>
                  </a:lnTo>
                  <a:lnTo>
                    <a:pt x="4712" y="2635"/>
                  </a:lnTo>
                  <a:lnTo>
                    <a:pt x="4720" y="2556"/>
                  </a:lnTo>
                  <a:lnTo>
                    <a:pt x="4728" y="2564"/>
                  </a:lnTo>
                  <a:lnTo>
                    <a:pt x="4736" y="2560"/>
                  </a:lnTo>
                  <a:lnTo>
                    <a:pt x="4743" y="2535"/>
                  </a:lnTo>
                  <a:lnTo>
                    <a:pt x="4751" y="2594"/>
                  </a:lnTo>
                  <a:lnTo>
                    <a:pt x="4759" y="2568"/>
                  </a:lnTo>
                  <a:lnTo>
                    <a:pt x="4767" y="2525"/>
                  </a:lnTo>
                  <a:lnTo>
                    <a:pt x="4775" y="2543"/>
                  </a:lnTo>
                  <a:lnTo>
                    <a:pt x="4781" y="2530"/>
                  </a:lnTo>
                  <a:lnTo>
                    <a:pt x="4789" y="2520"/>
                  </a:lnTo>
                  <a:lnTo>
                    <a:pt x="4797" y="2430"/>
                  </a:lnTo>
                  <a:lnTo>
                    <a:pt x="4805" y="2451"/>
                  </a:lnTo>
                  <a:lnTo>
                    <a:pt x="4813" y="2690"/>
                  </a:lnTo>
                  <a:lnTo>
                    <a:pt x="4821" y="2660"/>
                  </a:lnTo>
                  <a:lnTo>
                    <a:pt x="4829" y="2641"/>
                  </a:lnTo>
                  <a:lnTo>
                    <a:pt x="4836" y="2660"/>
                  </a:lnTo>
                  <a:lnTo>
                    <a:pt x="4843" y="2700"/>
                  </a:lnTo>
                  <a:lnTo>
                    <a:pt x="4851" y="2766"/>
                  </a:lnTo>
                  <a:lnTo>
                    <a:pt x="4859" y="2604"/>
                  </a:lnTo>
                  <a:lnTo>
                    <a:pt x="4867" y="256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39" name="Freeform 27"/>
            <p:cNvSpPr>
              <a:spLocks/>
            </p:cNvSpPr>
            <p:nvPr/>
          </p:nvSpPr>
          <p:spPr bwMode="auto">
            <a:xfrm>
              <a:off x="536576" y="2795588"/>
              <a:ext cx="2584450" cy="2105025"/>
            </a:xfrm>
            <a:custGeom>
              <a:avLst/>
              <a:gdLst/>
              <a:ahLst/>
              <a:cxnLst>
                <a:cxn ang="0">
                  <a:pos x="69" y="2713"/>
                </a:cxn>
                <a:cxn ang="0">
                  <a:pos x="154" y="2679"/>
                </a:cxn>
                <a:cxn ang="0">
                  <a:pos x="239" y="2648"/>
                </a:cxn>
                <a:cxn ang="0">
                  <a:pos x="326" y="2619"/>
                </a:cxn>
                <a:cxn ang="0">
                  <a:pos x="411" y="2591"/>
                </a:cxn>
                <a:cxn ang="0">
                  <a:pos x="497" y="2568"/>
                </a:cxn>
                <a:cxn ang="0">
                  <a:pos x="582" y="2545"/>
                </a:cxn>
                <a:cxn ang="0">
                  <a:pos x="669" y="2524"/>
                </a:cxn>
                <a:cxn ang="0">
                  <a:pos x="754" y="2506"/>
                </a:cxn>
                <a:cxn ang="0">
                  <a:pos x="840" y="2485"/>
                </a:cxn>
                <a:cxn ang="0">
                  <a:pos x="925" y="2471"/>
                </a:cxn>
                <a:cxn ang="0">
                  <a:pos x="1012" y="2459"/>
                </a:cxn>
                <a:cxn ang="0">
                  <a:pos x="1097" y="2451"/>
                </a:cxn>
                <a:cxn ang="0">
                  <a:pos x="1183" y="2460"/>
                </a:cxn>
                <a:cxn ang="0">
                  <a:pos x="1268" y="2475"/>
                </a:cxn>
                <a:cxn ang="0">
                  <a:pos x="1354" y="2510"/>
                </a:cxn>
                <a:cxn ang="0">
                  <a:pos x="1440" y="2541"/>
                </a:cxn>
                <a:cxn ang="0">
                  <a:pos x="1526" y="2548"/>
                </a:cxn>
                <a:cxn ang="0">
                  <a:pos x="1611" y="2506"/>
                </a:cxn>
                <a:cxn ang="0">
                  <a:pos x="1696" y="2379"/>
                </a:cxn>
                <a:cxn ang="0">
                  <a:pos x="1782" y="2206"/>
                </a:cxn>
                <a:cxn ang="0">
                  <a:pos x="1868" y="2113"/>
                </a:cxn>
                <a:cxn ang="0">
                  <a:pos x="1954" y="2348"/>
                </a:cxn>
                <a:cxn ang="0">
                  <a:pos x="2039" y="3109"/>
                </a:cxn>
                <a:cxn ang="0">
                  <a:pos x="2125" y="3946"/>
                </a:cxn>
                <a:cxn ang="0">
                  <a:pos x="2211" y="3061"/>
                </a:cxn>
                <a:cxn ang="0">
                  <a:pos x="2297" y="395"/>
                </a:cxn>
                <a:cxn ang="0">
                  <a:pos x="2382" y="841"/>
                </a:cxn>
                <a:cxn ang="0">
                  <a:pos x="2468" y="3466"/>
                </a:cxn>
                <a:cxn ang="0">
                  <a:pos x="2553" y="3841"/>
                </a:cxn>
                <a:cxn ang="0">
                  <a:pos x="2640" y="2919"/>
                </a:cxn>
                <a:cxn ang="0">
                  <a:pos x="2725" y="2261"/>
                </a:cxn>
                <a:cxn ang="0">
                  <a:pos x="2811" y="2113"/>
                </a:cxn>
                <a:cxn ang="0">
                  <a:pos x="2896" y="2243"/>
                </a:cxn>
                <a:cxn ang="0">
                  <a:pos x="2983" y="2409"/>
                </a:cxn>
                <a:cxn ang="0">
                  <a:pos x="3068" y="2521"/>
                </a:cxn>
                <a:cxn ang="0">
                  <a:pos x="3153" y="2551"/>
                </a:cxn>
                <a:cxn ang="0">
                  <a:pos x="3239" y="2534"/>
                </a:cxn>
                <a:cxn ang="0">
                  <a:pos x="3324" y="2504"/>
                </a:cxn>
                <a:cxn ang="0">
                  <a:pos x="3411" y="2470"/>
                </a:cxn>
                <a:cxn ang="0">
                  <a:pos x="3496" y="2458"/>
                </a:cxn>
                <a:cxn ang="0">
                  <a:pos x="3582" y="2454"/>
                </a:cxn>
                <a:cxn ang="0">
                  <a:pos x="3667" y="2459"/>
                </a:cxn>
                <a:cxn ang="0">
                  <a:pos x="3753" y="2475"/>
                </a:cxn>
                <a:cxn ang="0">
                  <a:pos x="3839" y="2489"/>
                </a:cxn>
                <a:cxn ang="0">
                  <a:pos x="3925" y="2509"/>
                </a:cxn>
                <a:cxn ang="0">
                  <a:pos x="4010" y="2529"/>
                </a:cxn>
                <a:cxn ang="0">
                  <a:pos x="4096" y="2549"/>
                </a:cxn>
                <a:cxn ang="0">
                  <a:pos x="4182" y="2573"/>
                </a:cxn>
                <a:cxn ang="0">
                  <a:pos x="4268" y="2596"/>
                </a:cxn>
                <a:cxn ang="0">
                  <a:pos x="4353" y="2624"/>
                </a:cxn>
                <a:cxn ang="0">
                  <a:pos x="4439" y="2654"/>
                </a:cxn>
                <a:cxn ang="0">
                  <a:pos x="4524" y="2685"/>
                </a:cxn>
                <a:cxn ang="0">
                  <a:pos x="4610" y="2720"/>
                </a:cxn>
                <a:cxn ang="0">
                  <a:pos x="4696" y="2756"/>
                </a:cxn>
                <a:cxn ang="0">
                  <a:pos x="4781" y="2794"/>
                </a:cxn>
                <a:cxn ang="0">
                  <a:pos x="4867" y="2833"/>
                </a:cxn>
              </a:cxnLst>
              <a:rect l="0" t="0" r="r" b="b"/>
              <a:pathLst>
                <a:path w="4884" h="3980">
                  <a:moveTo>
                    <a:pt x="0" y="2741"/>
                  </a:moveTo>
                  <a:lnTo>
                    <a:pt x="18" y="2734"/>
                  </a:lnTo>
                  <a:lnTo>
                    <a:pt x="34" y="2726"/>
                  </a:lnTo>
                  <a:lnTo>
                    <a:pt x="51" y="2720"/>
                  </a:lnTo>
                  <a:lnTo>
                    <a:pt x="69" y="2713"/>
                  </a:lnTo>
                  <a:lnTo>
                    <a:pt x="86" y="2706"/>
                  </a:lnTo>
                  <a:lnTo>
                    <a:pt x="103" y="2699"/>
                  </a:lnTo>
                  <a:lnTo>
                    <a:pt x="120" y="2693"/>
                  </a:lnTo>
                  <a:lnTo>
                    <a:pt x="138" y="2685"/>
                  </a:lnTo>
                  <a:lnTo>
                    <a:pt x="154" y="2679"/>
                  </a:lnTo>
                  <a:lnTo>
                    <a:pt x="171" y="2673"/>
                  </a:lnTo>
                  <a:lnTo>
                    <a:pt x="189" y="2666"/>
                  </a:lnTo>
                  <a:lnTo>
                    <a:pt x="206" y="2660"/>
                  </a:lnTo>
                  <a:lnTo>
                    <a:pt x="223" y="2654"/>
                  </a:lnTo>
                  <a:lnTo>
                    <a:pt x="239" y="2648"/>
                  </a:lnTo>
                  <a:lnTo>
                    <a:pt x="257" y="2641"/>
                  </a:lnTo>
                  <a:lnTo>
                    <a:pt x="274" y="2635"/>
                  </a:lnTo>
                  <a:lnTo>
                    <a:pt x="291" y="2629"/>
                  </a:lnTo>
                  <a:lnTo>
                    <a:pt x="309" y="2624"/>
                  </a:lnTo>
                  <a:lnTo>
                    <a:pt x="326" y="2619"/>
                  </a:lnTo>
                  <a:lnTo>
                    <a:pt x="343" y="2613"/>
                  </a:lnTo>
                  <a:lnTo>
                    <a:pt x="361" y="2608"/>
                  </a:lnTo>
                  <a:lnTo>
                    <a:pt x="377" y="2601"/>
                  </a:lnTo>
                  <a:lnTo>
                    <a:pt x="394" y="2596"/>
                  </a:lnTo>
                  <a:lnTo>
                    <a:pt x="411" y="2591"/>
                  </a:lnTo>
                  <a:lnTo>
                    <a:pt x="429" y="2586"/>
                  </a:lnTo>
                  <a:lnTo>
                    <a:pt x="446" y="2581"/>
                  </a:lnTo>
                  <a:lnTo>
                    <a:pt x="462" y="2576"/>
                  </a:lnTo>
                  <a:lnTo>
                    <a:pt x="480" y="2573"/>
                  </a:lnTo>
                  <a:lnTo>
                    <a:pt x="497" y="2568"/>
                  </a:lnTo>
                  <a:lnTo>
                    <a:pt x="514" y="2563"/>
                  </a:lnTo>
                  <a:lnTo>
                    <a:pt x="531" y="2558"/>
                  </a:lnTo>
                  <a:lnTo>
                    <a:pt x="549" y="2553"/>
                  </a:lnTo>
                  <a:lnTo>
                    <a:pt x="566" y="2549"/>
                  </a:lnTo>
                  <a:lnTo>
                    <a:pt x="582" y="2545"/>
                  </a:lnTo>
                  <a:lnTo>
                    <a:pt x="600" y="2541"/>
                  </a:lnTo>
                  <a:lnTo>
                    <a:pt x="617" y="2538"/>
                  </a:lnTo>
                  <a:lnTo>
                    <a:pt x="634" y="2534"/>
                  </a:lnTo>
                  <a:lnTo>
                    <a:pt x="652" y="2529"/>
                  </a:lnTo>
                  <a:lnTo>
                    <a:pt x="669" y="2524"/>
                  </a:lnTo>
                  <a:lnTo>
                    <a:pt x="685" y="2519"/>
                  </a:lnTo>
                  <a:lnTo>
                    <a:pt x="702" y="2515"/>
                  </a:lnTo>
                  <a:lnTo>
                    <a:pt x="720" y="2513"/>
                  </a:lnTo>
                  <a:lnTo>
                    <a:pt x="737" y="2509"/>
                  </a:lnTo>
                  <a:lnTo>
                    <a:pt x="754" y="2506"/>
                  </a:lnTo>
                  <a:lnTo>
                    <a:pt x="772" y="2503"/>
                  </a:lnTo>
                  <a:lnTo>
                    <a:pt x="789" y="2499"/>
                  </a:lnTo>
                  <a:lnTo>
                    <a:pt x="805" y="2494"/>
                  </a:lnTo>
                  <a:lnTo>
                    <a:pt x="822" y="2489"/>
                  </a:lnTo>
                  <a:lnTo>
                    <a:pt x="840" y="2485"/>
                  </a:lnTo>
                  <a:lnTo>
                    <a:pt x="857" y="2483"/>
                  </a:lnTo>
                  <a:lnTo>
                    <a:pt x="874" y="2480"/>
                  </a:lnTo>
                  <a:lnTo>
                    <a:pt x="892" y="2478"/>
                  </a:lnTo>
                  <a:lnTo>
                    <a:pt x="908" y="2475"/>
                  </a:lnTo>
                  <a:lnTo>
                    <a:pt x="925" y="2471"/>
                  </a:lnTo>
                  <a:lnTo>
                    <a:pt x="943" y="2468"/>
                  </a:lnTo>
                  <a:lnTo>
                    <a:pt x="960" y="2464"/>
                  </a:lnTo>
                  <a:lnTo>
                    <a:pt x="977" y="2461"/>
                  </a:lnTo>
                  <a:lnTo>
                    <a:pt x="994" y="2459"/>
                  </a:lnTo>
                  <a:lnTo>
                    <a:pt x="1012" y="2459"/>
                  </a:lnTo>
                  <a:lnTo>
                    <a:pt x="1028" y="2458"/>
                  </a:lnTo>
                  <a:lnTo>
                    <a:pt x="1045" y="2458"/>
                  </a:lnTo>
                  <a:lnTo>
                    <a:pt x="1063" y="2455"/>
                  </a:lnTo>
                  <a:lnTo>
                    <a:pt x="1080" y="2454"/>
                  </a:lnTo>
                  <a:lnTo>
                    <a:pt x="1097" y="2451"/>
                  </a:lnTo>
                  <a:lnTo>
                    <a:pt x="1114" y="2451"/>
                  </a:lnTo>
                  <a:lnTo>
                    <a:pt x="1131" y="2451"/>
                  </a:lnTo>
                  <a:lnTo>
                    <a:pt x="1148" y="2454"/>
                  </a:lnTo>
                  <a:lnTo>
                    <a:pt x="1165" y="2458"/>
                  </a:lnTo>
                  <a:lnTo>
                    <a:pt x="1183" y="2460"/>
                  </a:lnTo>
                  <a:lnTo>
                    <a:pt x="1200" y="2463"/>
                  </a:lnTo>
                  <a:lnTo>
                    <a:pt x="1217" y="2465"/>
                  </a:lnTo>
                  <a:lnTo>
                    <a:pt x="1235" y="2468"/>
                  </a:lnTo>
                  <a:lnTo>
                    <a:pt x="1251" y="2470"/>
                  </a:lnTo>
                  <a:lnTo>
                    <a:pt x="1268" y="2475"/>
                  </a:lnTo>
                  <a:lnTo>
                    <a:pt x="1285" y="2483"/>
                  </a:lnTo>
                  <a:lnTo>
                    <a:pt x="1303" y="2490"/>
                  </a:lnTo>
                  <a:lnTo>
                    <a:pt x="1320" y="2498"/>
                  </a:lnTo>
                  <a:lnTo>
                    <a:pt x="1336" y="2504"/>
                  </a:lnTo>
                  <a:lnTo>
                    <a:pt x="1354" y="2510"/>
                  </a:lnTo>
                  <a:lnTo>
                    <a:pt x="1371" y="2515"/>
                  </a:lnTo>
                  <a:lnTo>
                    <a:pt x="1388" y="2520"/>
                  </a:lnTo>
                  <a:lnTo>
                    <a:pt x="1405" y="2526"/>
                  </a:lnTo>
                  <a:lnTo>
                    <a:pt x="1423" y="2534"/>
                  </a:lnTo>
                  <a:lnTo>
                    <a:pt x="1440" y="2541"/>
                  </a:lnTo>
                  <a:lnTo>
                    <a:pt x="1456" y="2548"/>
                  </a:lnTo>
                  <a:lnTo>
                    <a:pt x="1474" y="2551"/>
                  </a:lnTo>
                  <a:lnTo>
                    <a:pt x="1491" y="2553"/>
                  </a:lnTo>
                  <a:lnTo>
                    <a:pt x="1508" y="2551"/>
                  </a:lnTo>
                  <a:lnTo>
                    <a:pt x="1526" y="2548"/>
                  </a:lnTo>
                  <a:lnTo>
                    <a:pt x="1543" y="2544"/>
                  </a:lnTo>
                  <a:lnTo>
                    <a:pt x="1559" y="2539"/>
                  </a:lnTo>
                  <a:lnTo>
                    <a:pt x="1576" y="2531"/>
                  </a:lnTo>
                  <a:lnTo>
                    <a:pt x="1594" y="2521"/>
                  </a:lnTo>
                  <a:lnTo>
                    <a:pt x="1611" y="2506"/>
                  </a:lnTo>
                  <a:lnTo>
                    <a:pt x="1628" y="2488"/>
                  </a:lnTo>
                  <a:lnTo>
                    <a:pt x="1646" y="2464"/>
                  </a:lnTo>
                  <a:lnTo>
                    <a:pt x="1663" y="2438"/>
                  </a:lnTo>
                  <a:lnTo>
                    <a:pt x="1679" y="2409"/>
                  </a:lnTo>
                  <a:lnTo>
                    <a:pt x="1696" y="2379"/>
                  </a:lnTo>
                  <a:lnTo>
                    <a:pt x="1714" y="2346"/>
                  </a:lnTo>
                  <a:lnTo>
                    <a:pt x="1731" y="2314"/>
                  </a:lnTo>
                  <a:lnTo>
                    <a:pt x="1748" y="2279"/>
                  </a:lnTo>
                  <a:lnTo>
                    <a:pt x="1766" y="2243"/>
                  </a:lnTo>
                  <a:lnTo>
                    <a:pt x="1782" y="2206"/>
                  </a:lnTo>
                  <a:lnTo>
                    <a:pt x="1799" y="2174"/>
                  </a:lnTo>
                  <a:lnTo>
                    <a:pt x="1817" y="2145"/>
                  </a:lnTo>
                  <a:lnTo>
                    <a:pt x="1834" y="2125"/>
                  </a:lnTo>
                  <a:lnTo>
                    <a:pt x="1851" y="2113"/>
                  </a:lnTo>
                  <a:lnTo>
                    <a:pt x="1868" y="2113"/>
                  </a:lnTo>
                  <a:lnTo>
                    <a:pt x="1886" y="2125"/>
                  </a:lnTo>
                  <a:lnTo>
                    <a:pt x="1902" y="2153"/>
                  </a:lnTo>
                  <a:lnTo>
                    <a:pt x="1919" y="2198"/>
                  </a:lnTo>
                  <a:lnTo>
                    <a:pt x="1937" y="2261"/>
                  </a:lnTo>
                  <a:lnTo>
                    <a:pt x="1954" y="2348"/>
                  </a:lnTo>
                  <a:lnTo>
                    <a:pt x="1971" y="2456"/>
                  </a:lnTo>
                  <a:lnTo>
                    <a:pt x="1988" y="2589"/>
                  </a:lnTo>
                  <a:lnTo>
                    <a:pt x="2005" y="2744"/>
                  </a:lnTo>
                  <a:lnTo>
                    <a:pt x="2022" y="2919"/>
                  </a:lnTo>
                  <a:lnTo>
                    <a:pt x="2039" y="3109"/>
                  </a:lnTo>
                  <a:lnTo>
                    <a:pt x="2057" y="3306"/>
                  </a:lnTo>
                  <a:lnTo>
                    <a:pt x="2074" y="3504"/>
                  </a:lnTo>
                  <a:lnTo>
                    <a:pt x="2091" y="3688"/>
                  </a:lnTo>
                  <a:lnTo>
                    <a:pt x="2109" y="3841"/>
                  </a:lnTo>
                  <a:lnTo>
                    <a:pt x="2125" y="3946"/>
                  </a:lnTo>
                  <a:lnTo>
                    <a:pt x="2142" y="3980"/>
                  </a:lnTo>
                  <a:lnTo>
                    <a:pt x="2159" y="3923"/>
                  </a:lnTo>
                  <a:lnTo>
                    <a:pt x="2177" y="3755"/>
                  </a:lnTo>
                  <a:lnTo>
                    <a:pt x="2194" y="3466"/>
                  </a:lnTo>
                  <a:lnTo>
                    <a:pt x="2211" y="3061"/>
                  </a:lnTo>
                  <a:lnTo>
                    <a:pt x="2228" y="2554"/>
                  </a:lnTo>
                  <a:lnTo>
                    <a:pt x="2245" y="1981"/>
                  </a:lnTo>
                  <a:lnTo>
                    <a:pt x="2262" y="1391"/>
                  </a:lnTo>
                  <a:lnTo>
                    <a:pt x="2279" y="841"/>
                  </a:lnTo>
                  <a:lnTo>
                    <a:pt x="2297" y="395"/>
                  </a:lnTo>
                  <a:lnTo>
                    <a:pt x="2314" y="103"/>
                  </a:lnTo>
                  <a:lnTo>
                    <a:pt x="2330" y="0"/>
                  </a:lnTo>
                  <a:lnTo>
                    <a:pt x="2348" y="103"/>
                  </a:lnTo>
                  <a:lnTo>
                    <a:pt x="2365" y="395"/>
                  </a:lnTo>
                  <a:lnTo>
                    <a:pt x="2382" y="841"/>
                  </a:lnTo>
                  <a:lnTo>
                    <a:pt x="2400" y="1391"/>
                  </a:lnTo>
                  <a:lnTo>
                    <a:pt x="2417" y="1981"/>
                  </a:lnTo>
                  <a:lnTo>
                    <a:pt x="2433" y="2554"/>
                  </a:lnTo>
                  <a:lnTo>
                    <a:pt x="2450" y="3061"/>
                  </a:lnTo>
                  <a:lnTo>
                    <a:pt x="2468" y="3466"/>
                  </a:lnTo>
                  <a:lnTo>
                    <a:pt x="2485" y="3755"/>
                  </a:lnTo>
                  <a:lnTo>
                    <a:pt x="2502" y="3923"/>
                  </a:lnTo>
                  <a:lnTo>
                    <a:pt x="2520" y="3980"/>
                  </a:lnTo>
                  <a:lnTo>
                    <a:pt x="2537" y="3946"/>
                  </a:lnTo>
                  <a:lnTo>
                    <a:pt x="2553" y="3841"/>
                  </a:lnTo>
                  <a:lnTo>
                    <a:pt x="2570" y="3688"/>
                  </a:lnTo>
                  <a:lnTo>
                    <a:pt x="2588" y="3504"/>
                  </a:lnTo>
                  <a:lnTo>
                    <a:pt x="2605" y="3306"/>
                  </a:lnTo>
                  <a:lnTo>
                    <a:pt x="2622" y="3109"/>
                  </a:lnTo>
                  <a:lnTo>
                    <a:pt x="2640" y="2919"/>
                  </a:lnTo>
                  <a:lnTo>
                    <a:pt x="2656" y="2744"/>
                  </a:lnTo>
                  <a:lnTo>
                    <a:pt x="2673" y="2589"/>
                  </a:lnTo>
                  <a:lnTo>
                    <a:pt x="2691" y="2456"/>
                  </a:lnTo>
                  <a:lnTo>
                    <a:pt x="2708" y="2348"/>
                  </a:lnTo>
                  <a:lnTo>
                    <a:pt x="2725" y="2261"/>
                  </a:lnTo>
                  <a:lnTo>
                    <a:pt x="2742" y="2198"/>
                  </a:lnTo>
                  <a:lnTo>
                    <a:pt x="2760" y="2153"/>
                  </a:lnTo>
                  <a:lnTo>
                    <a:pt x="2776" y="2125"/>
                  </a:lnTo>
                  <a:lnTo>
                    <a:pt x="2793" y="2113"/>
                  </a:lnTo>
                  <a:lnTo>
                    <a:pt x="2811" y="2113"/>
                  </a:lnTo>
                  <a:lnTo>
                    <a:pt x="2828" y="2125"/>
                  </a:lnTo>
                  <a:lnTo>
                    <a:pt x="2845" y="2145"/>
                  </a:lnTo>
                  <a:lnTo>
                    <a:pt x="2862" y="2174"/>
                  </a:lnTo>
                  <a:lnTo>
                    <a:pt x="2879" y="2206"/>
                  </a:lnTo>
                  <a:lnTo>
                    <a:pt x="2896" y="2243"/>
                  </a:lnTo>
                  <a:lnTo>
                    <a:pt x="2913" y="2279"/>
                  </a:lnTo>
                  <a:lnTo>
                    <a:pt x="2931" y="2314"/>
                  </a:lnTo>
                  <a:lnTo>
                    <a:pt x="2948" y="2346"/>
                  </a:lnTo>
                  <a:lnTo>
                    <a:pt x="2965" y="2379"/>
                  </a:lnTo>
                  <a:lnTo>
                    <a:pt x="2983" y="2409"/>
                  </a:lnTo>
                  <a:lnTo>
                    <a:pt x="2999" y="2438"/>
                  </a:lnTo>
                  <a:lnTo>
                    <a:pt x="3016" y="2464"/>
                  </a:lnTo>
                  <a:lnTo>
                    <a:pt x="3033" y="2488"/>
                  </a:lnTo>
                  <a:lnTo>
                    <a:pt x="3051" y="2506"/>
                  </a:lnTo>
                  <a:lnTo>
                    <a:pt x="3068" y="2521"/>
                  </a:lnTo>
                  <a:lnTo>
                    <a:pt x="3085" y="2531"/>
                  </a:lnTo>
                  <a:lnTo>
                    <a:pt x="3102" y="2539"/>
                  </a:lnTo>
                  <a:lnTo>
                    <a:pt x="3119" y="2544"/>
                  </a:lnTo>
                  <a:lnTo>
                    <a:pt x="3136" y="2548"/>
                  </a:lnTo>
                  <a:lnTo>
                    <a:pt x="3153" y="2551"/>
                  </a:lnTo>
                  <a:lnTo>
                    <a:pt x="3171" y="2553"/>
                  </a:lnTo>
                  <a:lnTo>
                    <a:pt x="3188" y="2551"/>
                  </a:lnTo>
                  <a:lnTo>
                    <a:pt x="3204" y="2548"/>
                  </a:lnTo>
                  <a:lnTo>
                    <a:pt x="3222" y="2541"/>
                  </a:lnTo>
                  <a:lnTo>
                    <a:pt x="3239" y="2534"/>
                  </a:lnTo>
                  <a:lnTo>
                    <a:pt x="3256" y="2526"/>
                  </a:lnTo>
                  <a:lnTo>
                    <a:pt x="3274" y="2520"/>
                  </a:lnTo>
                  <a:lnTo>
                    <a:pt x="3291" y="2515"/>
                  </a:lnTo>
                  <a:lnTo>
                    <a:pt x="3307" y="2510"/>
                  </a:lnTo>
                  <a:lnTo>
                    <a:pt x="3324" y="2504"/>
                  </a:lnTo>
                  <a:lnTo>
                    <a:pt x="3342" y="2498"/>
                  </a:lnTo>
                  <a:lnTo>
                    <a:pt x="3359" y="2490"/>
                  </a:lnTo>
                  <a:lnTo>
                    <a:pt x="3376" y="2483"/>
                  </a:lnTo>
                  <a:lnTo>
                    <a:pt x="3394" y="2475"/>
                  </a:lnTo>
                  <a:lnTo>
                    <a:pt x="3411" y="2470"/>
                  </a:lnTo>
                  <a:lnTo>
                    <a:pt x="3427" y="2468"/>
                  </a:lnTo>
                  <a:lnTo>
                    <a:pt x="3444" y="2465"/>
                  </a:lnTo>
                  <a:lnTo>
                    <a:pt x="3462" y="2463"/>
                  </a:lnTo>
                  <a:lnTo>
                    <a:pt x="3479" y="2460"/>
                  </a:lnTo>
                  <a:lnTo>
                    <a:pt x="3496" y="2458"/>
                  </a:lnTo>
                  <a:lnTo>
                    <a:pt x="3514" y="2454"/>
                  </a:lnTo>
                  <a:lnTo>
                    <a:pt x="3530" y="2451"/>
                  </a:lnTo>
                  <a:lnTo>
                    <a:pt x="3547" y="2451"/>
                  </a:lnTo>
                  <a:lnTo>
                    <a:pt x="3565" y="2451"/>
                  </a:lnTo>
                  <a:lnTo>
                    <a:pt x="3582" y="2454"/>
                  </a:lnTo>
                  <a:lnTo>
                    <a:pt x="3599" y="2455"/>
                  </a:lnTo>
                  <a:lnTo>
                    <a:pt x="3616" y="2458"/>
                  </a:lnTo>
                  <a:lnTo>
                    <a:pt x="3634" y="2458"/>
                  </a:lnTo>
                  <a:lnTo>
                    <a:pt x="3650" y="2459"/>
                  </a:lnTo>
                  <a:lnTo>
                    <a:pt x="3667" y="2459"/>
                  </a:lnTo>
                  <a:lnTo>
                    <a:pt x="3685" y="2461"/>
                  </a:lnTo>
                  <a:lnTo>
                    <a:pt x="3702" y="2464"/>
                  </a:lnTo>
                  <a:lnTo>
                    <a:pt x="3719" y="2468"/>
                  </a:lnTo>
                  <a:lnTo>
                    <a:pt x="3736" y="2471"/>
                  </a:lnTo>
                  <a:lnTo>
                    <a:pt x="3753" y="2475"/>
                  </a:lnTo>
                  <a:lnTo>
                    <a:pt x="3770" y="2478"/>
                  </a:lnTo>
                  <a:lnTo>
                    <a:pt x="3787" y="2480"/>
                  </a:lnTo>
                  <a:lnTo>
                    <a:pt x="3805" y="2483"/>
                  </a:lnTo>
                  <a:lnTo>
                    <a:pt x="3822" y="2485"/>
                  </a:lnTo>
                  <a:lnTo>
                    <a:pt x="3839" y="2489"/>
                  </a:lnTo>
                  <a:lnTo>
                    <a:pt x="3857" y="2494"/>
                  </a:lnTo>
                  <a:lnTo>
                    <a:pt x="3873" y="2499"/>
                  </a:lnTo>
                  <a:lnTo>
                    <a:pt x="3890" y="2503"/>
                  </a:lnTo>
                  <a:lnTo>
                    <a:pt x="3907" y="2506"/>
                  </a:lnTo>
                  <a:lnTo>
                    <a:pt x="3925" y="2509"/>
                  </a:lnTo>
                  <a:lnTo>
                    <a:pt x="3942" y="2513"/>
                  </a:lnTo>
                  <a:lnTo>
                    <a:pt x="3959" y="2515"/>
                  </a:lnTo>
                  <a:lnTo>
                    <a:pt x="3976" y="2519"/>
                  </a:lnTo>
                  <a:lnTo>
                    <a:pt x="3993" y="2524"/>
                  </a:lnTo>
                  <a:lnTo>
                    <a:pt x="4010" y="2529"/>
                  </a:lnTo>
                  <a:lnTo>
                    <a:pt x="4027" y="2534"/>
                  </a:lnTo>
                  <a:lnTo>
                    <a:pt x="4045" y="2538"/>
                  </a:lnTo>
                  <a:lnTo>
                    <a:pt x="4062" y="2541"/>
                  </a:lnTo>
                  <a:lnTo>
                    <a:pt x="4078" y="2545"/>
                  </a:lnTo>
                  <a:lnTo>
                    <a:pt x="4096" y="2549"/>
                  </a:lnTo>
                  <a:lnTo>
                    <a:pt x="4113" y="2553"/>
                  </a:lnTo>
                  <a:lnTo>
                    <a:pt x="4130" y="2558"/>
                  </a:lnTo>
                  <a:lnTo>
                    <a:pt x="4148" y="2563"/>
                  </a:lnTo>
                  <a:lnTo>
                    <a:pt x="4165" y="2568"/>
                  </a:lnTo>
                  <a:lnTo>
                    <a:pt x="4182" y="2573"/>
                  </a:lnTo>
                  <a:lnTo>
                    <a:pt x="4198" y="2576"/>
                  </a:lnTo>
                  <a:lnTo>
                    <a:pt x="4216" y="2581"/>
                  </a:lnTo>
                  <a:lnTo>
                    <a:pt x="4233" y="2586"/>
                  </a:lnTo>
                  <a:lnTo>
                    <a:pt x="4250" y="2591"/>
                  </a:lnTo>
                  <a:lnTo>
                    <a:pt x="4268" y="2596"/>
                  </a:lnTo>
                  <a:lnTo>
                    <a:pt x="4285" y="2601"/>
                  </a:lnTo>
                  <a:lnTo>
                    <a:pt x="4301" y="2608"/>
                  </a:lnTo>
                  <a:lnTo>
                    <a:pt x="4318" y="2613"/>
                  </a:lnTo>
                  <a:lnTo>
                    <a:pt x="4336" y="2619"/>
                  </a:lnTo>
                  <a:lnTo>
                    <a:pt x="4353" y="2624"/>
                  </a:lnTo>
                  <a:lnTo>
                    <a:pt x="4370" y="2629"/>
                  </a:lnTo>
                  <a:lnTo>
                    <a:pt x="4388" y="2635"/>
                  </a:lnTo>
                  <a:lnTo>
                    <a:pt x="4404" y="2641"/>
                  </a:lnTo>
                  <a:lnTo>
                    <a:pt x="4421" y="2648"/>
                  </a:lnTo>
                  <a:lnTo>
                    <a:pt x="4439" y="2654"/>
                  </a:lnTo>
                  <a:lnTo>
                    <a:pt x="4456" y="2660"/>
                  </a:lnTo>
                  <a:lnTo>
                    <a:pt x="4473" y="2666"/>
                  </a:lnTo>
                  <a:lnTo>
                    <a:pt x="4490" y="2673"/>
                  </a:lnTo>
                  <a:lnTo>
                    <a:pt x="4508" y="2679"/>
                  </a:lnTo>
                  <a:lnTo>
                    <a:pt x="4524" y="2685"/>
                  </a:lnTo>
                  <a:lnTo>
                    <a:pt x="4541" y="2693"/>
                  </a:lnTo>
                  <a:lnTo>
                    <a:pt x="4559" y="2699"/>
                  </a:lnTo>
                  <a:lnTo>
                    <a:pt x="4576" y="2706"/>
                  </a:lnTo>
                  <a:lnTo>
                    <a:pt x="4593" y="2713"/>
                  </a:lnTo>
                  <a:lnTo>
                    <a:pt x="4610" y="2720"/>
                  </a:lnTo>
                  <a:lnTo>
                    <a:pt x="4627" y="2726"/>
                  </a:lnTo>
                  <a:lnTo>
                    <a:pt x="4644" y="2734"/>
                  </a:lnTo>
                  <a:lnTo>
                    <a:pt x="4661" y="2741"/>
                  </a:lnTo>
                  <a:lnTo>
                    <a:pt x="4679" y="2749"/>
                  </a:lnTo>
                  <a:lnTo>
                    <a:pt x="4696" y="2756"/>
                  </a:lnTo>
                  <a:lnTo>
                    <a:pt x="4713" y="2764"/>
                  </a:lnTo>
                  <a:lnTo>
                    <a:pt x="4731" y="2771"/>
                  </a:lnTo>
                  <a:lnTo>
                    <a:pt x="4747" y="2779"/>
                  </a:lnTo>
                  <a:lnTo>
                    <a:pt x="4764" y="2786"/>
                  </a:lnTo>
                  <a:lnTo>
                    <a:pt x="4781" y="2794"/>
                  </a:lnTo>
                  <a:lnTo>
                    <a:pt x="4799" y="2801"/>
                  </a:lnTo>
                  <a:lnTo>
                    <a:pt x="4816" y="2809"/>
                  </a:lnTo>
                  <a:lnTo>
                    <a:pt x="4833" y="2816"/>
                  </a:lnTo>
                  <a:lnTo>
                    <a:pt x="4850" y="2825"/>
                  </a:lnTo>
                  <a:lnTo>
                    <a:pt x="4867" y="2833"/>
                  </a:lnTo>
                  <a:lnTo>
                    <a:pt x="4884" y="2840"/>
                  </a:lnTo>
                </a:path>
              </a:pathLst>
            </a:custGeom>
            <a:noFill/>
            <a:ln w="31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40" name="Rectangle 28"/>
            <p:cNvSpPr>
              <a:spLocks noChangeArrowheads="1"/>
            </p:cNvSpPr>
            <p:nvPr/>
          </p:nvSpPr>
          <p:spPr bwMode="auto">
            <a:xfrm rot="16200000">
              <a:off x="3232151" y="3797300"/>
              <a:ext cx="82550"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29"/>
            <p:cNvSpPr>
              <a:spLocks noChangeArrowheads="1"/>
            </p:cNvSpPr>
            <p:nvPr/>
          </p:nvSpPr>
          <p:spPr bwMode="auto">
            <a:xfrm>
              <a:off x="1812926" y="2420938"/>
              <a:ext cx="82550"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005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cstate="print"/>
          <a:srcRect l="7584" t="4623" r="3608" b="5711"/>
          <a:stretch>
            <a:fillRect/>
          </a:stretch>
        </p:blipFill>
        <p:spPr bwMode="auto">
          <a:xfrm>
            <a:off x="1619672" y="1107658"/>
            <a:ext cx="5636443" cy="3888432"/>
          </a:xfrm>
          <a:prstGeom prst="rect">
            <a:avLst/>
          </a:prstGeom>
          <a:noFill/>
          <a:ln w="9525">
            <a:noFill/>
            <a:miter lim="800000"/>
            <a:headEnd/>
            <a:tailEnd/>
          </a:ln>
        </p:spPr>
      </p:pic>
      <p:pic>
        <p:nvPicPr>
          <p:cNvPr id="41986" name="Picture 2"/>
          <p:cNvPicPr>
            <a:picLocks noChangeAspect="1" noChangeArrowheads="1"/>
          </p:cNvPicPr>
          <p:nvPr/>
        </p:nvPicPr>
        <p:blipFill>
          <a:blip r:embed="rId3" cstate="print"/>
          <a:srcRect l="9025" t="13346" r="10391" b="20219"/>
          <a:stretch>
            <a:fillRect/>
          </a:stretch>
        </p:blipFill>
        <p:spPr bwMode="auto">
          <a:xfrm>
            <a:off x="2483768" y="5301208"/>
            <a:ext cx="4464496" cy="1097206"/>
          </a:xfrm>
          <a:prstGeom prst="rect">
            <a:avLst/>
          </a:prstGeom>
          <a:noFill/>
          <a:ln w="9525">
            <a:noFill/>
            <a:miter lim="800000"/>
            <a:headEnd/>
            <a:tailEnd/>
          </a:ln>
        </p:spPr>
      </p:pic>
      <p:sp>
        <p:nvSpPr>
          <p:cNvPr id="4" name="3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5"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CENAM </a:t>
            </a:r>
            <a:r>
              <a:rPr lang="en-US" sz="2400" b="1" dirty="0" err="1" smtClean="0">
                <a:solidFill>
                  <a:schemeClr val="bg1"/>
                </a:solidFill>
              </a:rPr>
              <a:t>Ti:Sa</a:t>
            </a:r>
            <a:r>
              <a:rPr lang="en-US" sz="2400" b="1" dirty="0" smtClean="0">
                <a:solidFill>
                  <a:schemeClr val="bg1"/>
                </a:solidFill>
              </a:rPr>
              <a:t> Frequency Comb</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7" name="Picture 1"/>
          <p:cNvPicPr>
            <a:picLocks noChangeAspect="1" noChangeArrowheads="1"/>
          </p:cNvPicPr>
          <p:nvPr/>
        </p:nvPicPr>
        <p:blipFill>
          <a:blip r:embed="rId4"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8" name="Picture 9"/>
          <p:cNvPicPr>
            <a:picLocks noChangeAspect="1" noChangeArrowheads="1"/>
          </p:cNvPicPr>
          <p:nvPr/>
        </p:nvPicPr>
        <p:blipFill>
          <a:blip r:embed="rId5" cstate="print"/>
          <a:srcRect/>
          <a:stretch>
            <a:fillRect/>
          </a:stretch>
        </p:blipFill>
        <p:spPr bwMode="auto">
          <a:xfrm>
            <a:off x="323528" y="6039721"/>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l="7980" t="9072" r="3922" b="4652"/>
          <a:stretch>
            <a:fillRect/>
          </a:stretch>
        </p:blipFill>
        <p:spPr bwMode="auto">
          <a:xfrm>
            <a:off x="1187624" y="1052736"/>
            <a:ext cx="6840760" cy="4318230"/>
          </a:xfrm>
          <a:prstGeom prst="rect">
            <a:avLst/>
          </a:prstGeom>
          <a:noFill/>
          <a:ln w="9525">
            <a:noFill/>
            <a:miter lim="800000"/>
            <a:headEnd/>
            <a:tailEnd/>
          </a:ln>
        </p:spPr>
      </p:pic>
      <p:sp>
        <p:nvSpPr>
          <p:cNvPr id="3" name="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4"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CENAM </a:t>
            </a:r>
            <a:r>
              <a:rPr lang="en-US" sz="2400" b="1" dirty="0" err="1" smtClean="0">
                <a:solidFill>
                  <a:schemeClr val="bg1"/>
                </a:solidFill>
              </a:rPr>
              <a:t>Ti:Sa</a:t>
            </a:r>
            <a:r>
              <a:rPr lang="en-US" sz="2400" b="1" dirty="0" smtClean="0">
                <a:solidFill>
                  <a:schemeClr val="bg1"/>
                </a:solidFill>
              </a:rPr>
              <a:t> Frequency Comb</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6"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7" name="Picture 9"/>
          <p:cNvPicPr>
            <a:picLocks noChangeAspect="1" noChangeArrowheads="1"/>
          </p:cNvPicPr>
          <p:nvPr/>
        </p:nvPicPr>
        <p:blipFill>
          <a:blip r:embed="rId4" cstate="print"/>
          <a:srcRect/>
          <a:stretch>
            <a:fillRect/>
          </a:stretch>
        </p:blipFill>
        <p:spPr bwMode="auto">
          <a:xfrm>
            <a:off x="323528" y="6039721"/>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2194" t="3889" r="1109" b="2664"/>
          <a:stretch>
            <a:fillRect/>
          </a:stretch>
        </p:blipFill>
        <p:spPr bwMode="auto">
          <a:xfrm>
            <a:off x="1043608" y="1412776"/>
            <a:ext cx="6912768" cy="3875340"/>
          </a:xfrm>
          <a:prstGeom prst="rect">
            <a:avLst/>
          </a:prstGeom>
          <a:noFill/>
          <a:ln w="9525">
            <a:noFill/>
            <a:miter lim="800000"/>
            <a:headEnd/>
            <a:tailEnd/>
          </a:ln>
        </p:spPr>
      </p:pic>
      <p:sp>
        <p:nvSpPr>
          <p:cNvPr id="3" name="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4"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CENAM </a:t>
            </a:r>
            <a:r>
              <a:rPr lang="en-US" sz="2400" b="1" dirty="0" err="1" smtClean="0">
                <a:solidFill>
                  <a:schemeClr val="bg1"/>
                </a:solidFill>
              </a:rPr>
              <a:t>Ti:Sa</a:t>
            </a:r>
            <a:r>
              <a:rPr lang="en-US" sz="2400" b="1" dirty="0" smtClean="0">
                <a:solidFill>
                  <a:schemeClr val="bg1"/>
                </a:solidFill>
              </a:rPr>
              <a:t> Frequency Comb</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6"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7" name="Picture 9"/>
          <p:cNvPicPr>
            <a:picLocks noChangeAspect="1" noChangeArrowheads="1"/>
          </p:cNvPicPr>
          <p:nvPr/>
        </p:nvPicPr>
        <p:blipFill>
          <a:blip r:embed="rId4" cstate="print"/>
          <a:srcRect/>
          <a:stretch>
            <a:fillRect/>
          </a:stretch>
        </p:blipFill>
        <p:spPr bwMode="auto">
          <a:xfrm>
            <a:off x="323528" y="6039721"/>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de flecha"/>
          <p:cNvCxnSpPr/>
          <p:nvPr/>
        </p:nvCxnSpPr>
        <p:spPr>
          <a:xfrm flipV="1">
            <a:off x="2123728" y="4149080"/>
            <a:ext cx="0"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2 Conector recto de flecha"/>
          <p:cNvCxnSpPr/>
          <p:nvPr/>
        </p:nvCxnSpPr>
        <p:spPr>
          <a:xfrm>
            <a:off x="2123728" y="5733256"/>
            <a:ext cx="56082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7164288" y="5805264"/>
            <a:ext cx="317716" cy="400110"/>
          </a:xfrm>
          <a:prstGeom prst="rect">
            <a:avLst/>
          </a:prstGeom>
          <a:noFill/>
        </p:spPr>
        <p:txBody>
          <a:bodyPr wrap="none" rtlCol="0">
            <a:spAutoFit/>
          </a:bodyPr>
          <a:lstStyle/>
          <a:p>
            <a:r>
              <a:rPr lang="es-MX" sz="2000" dirty="0" smtClean="0">
                <a:latin typeface="Symbol" pitchFamily="18" charset="2"/>
              </a:rPr>
              <a:t>n</a:t>
            </a:r>
            <a:endParaRPr lang="es-MX" sz="2000" dirty="0">
              <a:latin typeface="Symbol" pitchFamily="18" charset="2"/>
            </a:endParaRPr>
          </a:p>
        </p:txBody>
      </p:sp>
      <p:sp>
        <p:nvSpPr>
          <p:cNvPr id="5" name="4 CuadroTexto"/>
          <p:cNvSpPr txBox="1"/>
          <p:nvPr/>
        </p:nvSpPr>
        <p:spPr>
          <a:xfrm>
            <a:off x="1907704" y="5733256"/>
            <a:ext cx="314510" cy="400110"/>
          </a:xfrm>
          <a:prstGeom prst="rect">
            <a:avLst/>
          </a:prstGeom>
          <a:noFill/>
        </p:spPr>
        <p:txBody>
          <a:bodyPr wrap="none" rtlCol="0">
            <a:spAutoFit/>
          </a:bodyPr>
          <a:lstStyle/>
          <a:p>
            <a:r>
              <a:rPr lang="es-MX" sz="2000" dirty="0" smtClean="0"/>
              <a:t>0</a:t>
            </a:r>
            <a:endParaRPr lang="es-MX" sz="2000" dirty="0"/>
          </a:p>
        </p:txBody>
      </p:sp>
      <p:sp>
        <p:nvSpPr>
          <p:cNvPr id="6" name="5 Rectángulo"/>
          <p:cNvSpPr/>
          <p:nvPr/>
        </p:nvSpPr>
        <p:spPr>
          <a:xfrm>
            <a:off x="3419872" y="2924944"/>
            <a:ext cx="936104"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rPr>
              <a:t>Detector de fase</a:t>
            </a:r>
            <a:endParaRPr lang="es-MX" sz="1400" dirty="0">
              <a:solidFill>
                <a:schemeClr val="tx1"/>
              </a:solidFill>
            </a:endParaRPr>
          </a:p>
        </p:txBody>
      </p:sp>
      <p:cxnSp>
        <p:nvCxnSpPr>
          <p:cNvPr id="7" name="Straight Connector 84"/>
          <p:cNvCxnSpPr/>
          <p:nvPr/>
        </p:nvCxnSpPr>
        <p:spPr>
          <a:xfrm>
            <a:off x="4355976" y="3355404"/>
            <a:ext cx="414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 name="89 Grupo"/>
          <p:cNvGrpSpPr/>
          <p:nvPr/>
        </p:nvGrpSpPr>
        <p:grpSpPr>
          <a:xfrm>
            <a:off x="1691680" y="2852936"/>
            <a:ext cx="1710256" cy="381373"/>
            <a:chOff x="2267744" y="3049215"/>
            <a:chExt cx="1710256" cy="381373"/>
          </a:xfrm>
        </p:grpSpPr>
        <p:cxnSp>
          <p:nvCxnSpPr>
            <p:cNvPr id="9" name="Straight Connector 84"/>
            <p:cNvCxnSpPr/>
            <p:nvPr/>
          </p:nvCxnSpPr>
          <p:spPr>
            <a:xfrm>
              <a:off x="3510000" y="3429000"/>
              <a:ext cx="468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267744" y="3049215"/>
              <a:ext cx="1690784" cy="307777"/>
            </a:xfrm>
            <a:prstGeom prst="rect">
              <a:avLst/>
            </a:prstGeom>
            <a:noFill/>
          </p:spPr>
          <p:txBody>
            <a:bodyPr wrap="none" rtlCol="0">
              <a:spAutoFit/>
            </a:bodyPr>
            <a:lstStyle/>
            <a:p>
              <a:r>
                <a:rPr lang="es-MX" sz="1400" dirty="0" smtClean="0"/>
                <a:t>Potencia de bombeo</a:t>
              </a:r>
              <a:endParaRPr lang="es-MX" sz="1400" dirty="0"/>
            </a:p>
          </p:txBody>
        </p:sp>
      </p:grpSp>
      <p:grpSp>
        <p:nvGrpSpPr>
          <p:cNvPr id="11" name="88 Grupo"/>
          <p:cNvGrpSpPr/>
          <p:nvPr/>
        </p:nvGrpSpPr>
        <p:grpSpPr>
          <a:xfrm>
            <a:off x="4355976" y="2924944"/>
            <a:ext cx="1121720" cy="365760"/>
            <a:chOff x="4932040" y="3175200"/>
            <a:chExt cx="1121720" cy="365760"/>
          </a:xfrm>
        </p:grpSpPr>
        <p:cxnSp>
          <p:nvCxnSpPr>
            <p:cNvPr id="12" name="Straight Connector 84"/>
            <p:cNvCxnSpPr/>
            <p:nvPr/>
          </p:nvCxnSpPr>
          <p:spPr>
            <a:xfrm>
              <a:off x="4932040" y="3356992"/>
              <a:ext cx="756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76 Grupo"/>
            <p:cNvGrpSpPr/>
            <p:nvPr/>
          </p:nvGrpSpPr>
          <p:grpSpPr>
            <a:xfrm>
              <a:off x="5688000" y="3175200"/>
              <a:ext cx="365760" cy="365760"/>
              <a:chOff x="5969616" y="8020019"/>
              <a:chExt cx="365760" cy="365760"/>
            </a:xfrm>
          </p:grpSpPr>
          <p:sp>
            <p:nvSpPr>
              <p:cNvPr id="14" name="Oval 407"/>
              <p:cNvSpPr/>
              <p:nvPr/>
            </p:nvSpPr>
            <p:spPr>
              <a:xfrm>
                <a:off x="5969616" y="8020019"/>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5" name="Freeform 408"/>
              <p:cNvSpPr/>
              <p:nvPr/>
            </p:nvSpPr>
            <p:spPr>
              <a:xfrm>
                <a:off x="6008857" y="8065739"/>
                <a:ext cx="274320" cy="274320"/>
              </a:xfrm>
              <a:custGeom>
                <a:avLst/>
                <a:gdLst>
                  <a:gd name="connsiteX0" fmla="*/ 0 w 492826"/>
                  <a:gd name="connsiteY0" fmla="*/ 321064 h 701292"/>
                  <a:gd name="connsiteX1" fmla="*/ 160317 w 492826"/>
                  <a:gd name="connsiteY1" fmla="*/ 12305 h 701292"/>
                  <a:gd name="connsiteX2" fmla="*/ 368135 w 492826"/>
                  <a:gd name="connsiteY2" fmla="*/ 695137 h 701292"/>
                  <a:gd name="connsiteX3" fmla="*/ 492826 w 492826"/>
                  <a:gd name="connsiteY3" fmla="*/ 291376 h 701292"/>
                </a:gdLst>
                <a:ahLst/>
                <a:cxnLst>
                  <a:cxn ang="0">
                    <a:pos x="connsiteX0" y="connsiteY0"/>
                  </a:cxn>
                  <a:cxn ang="0">
                    <a:pos x="connsiteX1" y="connsiteY1"/>
                  </a:cxn>
                  <a:cxn ang="0">
                    <a:pos x="connsiteX2" y="connsiteY2"/>
                  </a:cxn>
                  <a:cxn ang="0">
                    <a:pos x="connsiteX3" y="connsiteY3"/>
                  </a:cxn>
                </a:cxnLst>
                <a:rect l="l" t="t" r="r" b="b"/>
                <a:pathLst>
                  <a:path w="492826" h="701292">
                    <a:moveTo>
                      <a:pt x="0" y="321064"/>
                    </a:moveTo>
                    <a:cubicBezTo>
                      <a:pt x="49480" y="135512"/>
                      <a:pt x="98961" y="-50040"/>
                      <a:pt x="160317" y="12305"/>
                    </a:cubicBezTo>
                    <a:cubicBezTo>
                      <a:pt x="221673" y="74650"/>
                      <a:pt x="312717" y="648625"/>
                      <a:pt x="368135" y="695137"/>
                    </a:cubicBezTo>
                    <a:cubicBezTo>
                      <a:pt x="423553" y="741649"/>
                      <a:pt x="458189" y="516512"/>
                      <a:pt x="492826" y="29137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grpSp>
      </p:grpSp>
      <p:grpSp>
        <p:nvGrpSpPr>
          <p:cNvPr id="16" name="92 Grupo"/>
          <p:cNvGrpSpPr/>
          <p:nvPr/>
        </p:nvGrpSpPr>
        <p:grpSpPr>
          <a:xfrm>
            <a:off x="2416126" y="3662164"/>
            <a:ext cx="1147762" cy="1706251"/>
            <a:chOff x="2416126" y="3662164"/>
            <a:chExt cx="1147762" cy="1706251"/>
          </a:xfrm>
        </p:grpSpPr>
        <p:cxnSp>
          <p:nvCxnSpPr>
            <p:cNvPr id="17" name="16 Conector recto"/>
            <p:cNvCxnSpPr>
              <a:endCxn id="40" idx="0"/>
            </p:cNvCxnSpPr>
            <p:nvPr/>
          </p:nvCxnSpPr>
          <p:spPr>
            <a:xfrm flipH="1">
              <a:off x="2968748" y="4005064"/>
              <a:ext cx="20664" cy="1363351"/>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8" name="Object 2"/>
            <p:cNvGraphicFramePr>
              <a:graphicFrameLocks noChangeAspect="1"/>
            </p:cNvGraphicFramePr>
            <p:nvPr/>
          </p:nvGraphicFramePr>
          <p:xfrm>
            <a:off x="2416126" y="3662164"/>
            <a:ext cx="1147762" cy="342900"/>
          </p:xfrm>
          <a:graphic>
            <a:graphicData uri="http://schemas.openxmlformats.org/presentationml/2006/ole">
              <p:oleObj spid="_x0000_s433154" name="Ecuación" r:id="rId3" imgW="774364" imgH="228501" progId="Equation.3">
                <p:embed/>
              </p:oleObj>
            </a:graphicData>
          </a:graphic>
        </p:graphicFrame>
      </p:grpSp>
      <p:grpSp>
        <p:nvGrpSpPr>
          <p:cNvPr id="19" name="93 Grupo"/>
          <p:cNvGrpSpPr/>
          <p:nvPr/>
        </p:nvGrpSpPr>
        <p:grpSpPr>
          <a:xfrm>
            <a:off x="5202238" y="3645471"/>
            <a:ext cx="1335087" cy="1367705"/>
            <a:chOff x="5202238" y="3645471"/>
            <a:chExt cx="1335087" cy="1367705"/>
          </a:xfrm>
        </p:grpSpPr>
        <p:cxnSp>
          <p:nvCxnSpPr>
            <p:cNvPr id="20" name="19 Conector recto"/>
            <p:cNvCxnSpPr/>
            <p:nvPr/>
          </p:nvCxnSpPr>
          <p:spPr>
            <a:xfrm flipH="1">
              <a:off x="5938564" y="4005096"/>
              <a:ext cx="1588" cy="100808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 name="Object 2"/>
            <p:cNvGraphicFramePr>
              <a:graphicFrameLocks noChangeAspect="1"/>
            </p:cNvGraphicFramePr>
            <p:nvPr/>
          </p:nvGraphicFramePr>
          <p:xfrm>
            <a:off x="5202238" y="3645471"/>
            <a:ext cx="1335087" cy="342900"/>
          </p:xfrm>
          <a:graphic>
            <a:graphicData uri="http://schemas.openxmlformats.org/presentationml/2006/ole">
              <p:oleObj spid="_x0000_s433155" name="Ecuación" r:id="rId4" imgW="901309" imgH="228501" progId="Equation.3">
                <p:embed/>
              </p:oleObj>
            </a:graphicData>
          </a:graphic>
        </p:graphicFrame>
      </p:grpSp>
      <p:grpSp>
        <p:nvGrpSpPr>
          <p:cNvPr id="22" name="96 Grupo"/>
          <p:cNvGrpSpPr/>
          <p:nvPr/>
        </p:nvGrpSpPr>
        <p:grpSpPr>
          <a:xfrm>
            <a:off x="3563888" y="3645024"/>
            <a:ext cx="1116088" cy="360040"/>
            <a:chOff x="3563888" y="3645024"/>
            <a:chExt cx="1116088" cy="360040"/>
          </a:xfrm>
        </p:grpSpPr>
        <p:sp>
          <p:nvSpPr>
            <p:cNvPr id="23" name="22 Rectángulo"/>
            <p:cNvSpPr/>
            <p:nvPr/>
          </p:nvSpPr>
          <p:spPr>
            <a:xfrm>
              <a:off x="3923928" y="3645024"/>
              <a:ext cx="432048"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rPr>
                <a:t>x2</a:t>
              </a:r>
              <a:endParaRPr lang="es-MX" sz="1400" dirty="0">
                <a:solidFill>
                  <a:schemeClr val="tx1"/>
                </a:solidFill>
              </a:endParaRPr>
            </a:p>
          </p:txBody>
        </p:sp>
        <p:cxnSp>
          <p:nvCxnSpPr>
            <p:cNvPr id="24" name="23 Conector recto de flecha"/>
            <p:cNvCxnSpPr/>
            <p:nvPr/>
          </p:nvCxnSpPr>
          <p:spPr>
            <a:xfrm>
              <a:off x="3563888" y="3834008"/>
              <a:ext cx="360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4355976" y="3834008"/>
              <a:ext cx="324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25 Conector recto de flecha"/>
          <p:cNvCxnSpPr/>
          <p:nvPr/>
        </p:nvCxnSpPr>
        <p:spPr>
          <a:xfrm>
            <a:off x="4860000" y="3834008"/>
            <a:ext cx="331200" cy="1588"/>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97 Grupo"/>
          <p:cNvGrpSpPr/>
          <p:nvPr/>
        </p:nvGrpSpPr>
        <p:grpSpPr>
          <a:xfrm>
            <a:off x="4677152" y="3284984"/>
            <a:ext cx="422176" cy="650913"/>
            <a:chOff x="4677152" y="3284984"/>
            <a:chExt cx="422176" cy="650913"/>
          </a:xfrm>
        </p:grpSpPr>
        <p:grpSp>
          <p:nvGrpSpPr>
            <p:cNvPr id="28" name="Group 81"/>
            <p:cNvGrpSpPr/>
            <p:nvPr/>
          </p:nvGrpSpPr>
          <p:grpSpPr>
            <a:xfrm rot="10800000">
              <a:off x="4677152" y="3357016"/>
              <a:ext cx="182880" cy="578881"/>
              <a:chOff x="3733800" y="4262448"/>
              <a:chExt cx="182880" cy="578881"/>
            </a:xfrm>
          </p:grpSpPr>
          <p:sp>
            <p:nvSpPr>
              <p:cNvPr id="30" name="Arc 82"/>
              <p:cNvSpPr/>
              <p:nvPr/>
            </p:nvSpPr>
            <p:spPr>
              <a:xfrm>
                <a:off x="3733800" y="4262448"/>
                <a:ext cx="182880" cy="182880"/>
              </a:xfrm>
              <a:prstGeom prst="arc">
                <a:avLst>
                  <a:gd name="adj1" fmla="val 21479077"/>
                  <a:gd name="adj2" fmla="val 1097897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p>
            </p:txBody>
          </p:sp>
          <p:sp>
            <p:nvSpPr>
              <p:cNvPr id="31" name="Oval 83"/>
              <p:cNvSpPr/>
              <p:nvPr/>
            </p:nvSpPr>
            <p:spPr>
              <a:xfrm>
                <a:off x="3802380" y="4357311"/>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cxnSp>
            <p:nvCxnSpPr>
              <p:cNvPr id="32" name="Straight Connector 84"/>
              <p:cNvCxnSpPr/>
              <p:nvPr/>
            </p:nvCxnSpPr>
            <p:spPr>
              <a:xfrm flipH="1" flipV="1">
                <a:off x="3819676" y="4445329"/>
                <a:ext cx="0" cy="396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28 CuadroTexto"/>
            <p:cNvSpPr txBox="1"/>
            <p:nvPr/>
          </p:nvSpPr>
          <p:spPr>
            <a:xfrm>
              <a:off x="4788024" y="3284984"/>
              <a:ext cx="311304" cy="338554"/>
            </a:xfrm>
            <a:prstGeom prst="rect">
              <a:avLst/>
            </a:prstGeom>
            <a:noFill/>
          </p:spPr>
          <p:txBody>
            <a:bodyPr wrap="none" rtlCol="0">
              <a:spAutoFit/>
            </a:bodyPr>
            <a:lstStyle/>
            <a:p>
              <a:r>
                <a:rPr lang="es-MX" sz="1600" i="1" dirty="0" smtClean="0">
                  <a:latin typeface="Times New Roman" pitchFamily="18" charset="0"/>
                  <a:cs typeface="Times New Roman" pitchFamily="18" charset="0"/>
                </a:rPr>
                <a:t>f</a:t>
              </a:r>
              <a:r>
                <a:rPr lang="es-MX" sz="1600" baseline="-25000" dirty="0" smtClean="0">
                  <a:latin typeface="Times New Roman" pitchFamily="18" charset="0"/>
                  <a:cs typeface="Times New Roman" pitchFamily="18" charset="0"/>
                </a:rPr>
                <a:t>0</a:t>
              </a:r>
              <a:endParaRPr lang="es-MX" sz="1600" baseline="-25000" dirty="0">
                <a:latin typeface="Times New Roman" pitchFamily="18" charset="0"/>
                <a:cs typeface="Times New Roman" pitchFamily="18" charset="0"/>
              </a:endParaRPr>
            </a:p>
          </p:txBody>
        </p:sp>
      </p:grpSp>
      <p:sp>
        <p:nvSpPr>
          <p:cNvPr id="33" name="3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4"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Frequency combs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sp>
        <p:nvSpPr>
          <p:cNvPr id="35" name="34 CuadroTexto"/>
          <p:cNvSpPr txBox="1"/>
          <p:nvPr/>
        </p:nvSpPr>
        <p:spPr>
          <a:xfrm>
            <a:off x="971600" y="1196752"/>
            <a:ext cx="7416824" cy="954107"/>
          </a:xfrm>
          <a:prstGeom prst="rect">
            <a:avLst/>
          </a:prstGeom>
          <a:noFill/>
        </p:spPr>
        <p:txBody>
          <a:bodyPr wrap="square" rtlCol="0">
            <a:spAutoFit/>
          </a:bodyPr>
          <a:lstStyle/>
          <a:p>
            <a:pPr algn="ctr"/>
            <a:r>
              <a:rPr lang="es-MX" sz="2800" b="1" dirty="0" err="1" smtClean="0">
                <a:solidFill>
                  <a:srgbClr val="002060"/>
                </a:solidFill>
                <a:latin typeface="Comic Sans MS" pitchFamily="66" charset="0"/>
              </a:rPr>
              <a:t>Frequency</a:t>
            </a:r>
            <a:r>
              <a:rPr lang="es-MX" sz="2800" b="1" dirty="0" smtClean="0">
                <a:solidFill>
                  <a:srgbClr val="002060"/>
                </a:solidFill>
                <a:latin typeface="Comic Sans MS" pitchFamily="66" charset="0"/>
              </a:rPr>
              <a:t> </a:t>
            </a:r>
            <a:r>
              <a:rPr lang="es-MX" sz="2800" b="1" dirty="0" err="1" smtClean="0">
                <a:solidFill>
                  <a:srgbClr val="002060"/>
                </a:solidFill>
                <a:latin typeface="Comic Sans MS" pitchFamily="66" charset="0"/>
              </a:rPr>
              <a:t>stabilization</a:t>
            </a:r>
            <a:r>
              <a:rPr lang="es-MX" sz="2800" b="1" dirty="0" smtClean="0">
                <a:solidFill>
                  <a:srgbClr val="002060"/>
                </a:solidFill>
                <a:latin typeface="Comic Sans MS" pitchFamily="66" charset="0"/>
              </a:rPr>
              <a:t> of CENAM </a:t>
            </a:r>
            <a:r>
              <a:rPr lang="es-MX" sz="2800" b="1" dirty="0" err="1" smtClean="0">
                <a:solidFill>
                  <a:srgbClr val="002060"/>
                </a:solidFill>
                <a:latin typeface="Comic Sans MS" pitchFamily="66" charset="0"/>
              </a:rPr>
              <a:t>Ti:Sa</a:t>
            </a:r>
            <a:r>
              <a:rPr lang="es-MX" sz="2800" b="1" dirty="0" smtClean="0">
                <a:solidFill>
                  <a:srgbClr val="002060"/>
                </a:solidFill>
                <a:latin typeface="Comic Sans MS" pitchFamily="66" charset="0"/>
              </a:rPr>
              <a:t> </a:t>
            </a:r>
            <a:r>
              <a:rPr lang="es-MX" sz="2800" b="1" dirty="0" err="1" smtClean="0">
                <a:solidFill>
                  <a:srgbClr val="002060"/>
                </a:solidFill>
                <a:latin typeface="Comic Sans MS" pitchFamily="66" charset="0"/>
              </a:rPr>
              <a:t>Frequency</a:t>
            </a:r>
            <a:r>
              <a:rPr lang="es-MX" sz="2800" b="1" dirty="0" smtClean="0">
                <a:solidFill>
                  <a:srgbClr val="002060"/>
                </a:solidFill>
                <a:latin typeface="Comic Sans MS" pitchFamily="66" charset="0"/>
              </a:rPr>
              <a:t> </a:t>
            </a:r>
            <a:r>
              <a:rPr lang="es-MX" sz="2800" b="1" dirty="0" err="1">
                <a:solidFill>
                  <a:srgbClr val="002060"/>
                </a:solidFill>
                <a:latin typeface="Comic Sans MS" pitchFamily="66" charset="0"/>
              </a:rPr>
              <a:t>C</a:t>
            </a:r>
            <a:r>
              <a:rPr lang="es-MX" sz="2800" b="1" dirty="0" err="1" smtClean="0">
                <a:solidFill>
                  <a:srgbClr val="002060"/>
                </a:solidFill>
                <a:latin typeface="Comic Sans MS" pitchFamily="66" charset="0"/>
              </a:rPr>
              <a:t>omb</a:t>
            </a:r>
            <a:endParaRPr lang="es-MX" sz="2800" b="1" dirty="0" smtClean="0">
              <a:solidFill>
                <a:srgbClr val="002060"/>
              </a:solidFill>
              <a:latin typeface="Comic Sans MS" pitchFamily="66" charset="0"/>
            </a:endParaRPr>
          </a:p>
        </p:txBody>
      </p:sp>
      <p:pic>
        <p:nvPicPr>
          <p:cNvPr id="36" name="Picture 1"/>
          <p:cNvPicPr>
            <a:picLocks noChangeAspect="1" noChangeArrowheads="1"/>
          </p:cNvPicPr>
          <p:nvPr/>
        </p:nvPicPr>
        <p:blipFill>
          <a:blip r:embed="rId5"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37" name="Picture 9"/>
          <p:cNvPicPr>
            <a:picLocks noChangeAspect="1" noChangeArrowheads="1"/>
          </p:cNvPicPr>
          <p:nvPr/>
        </p:nvPicPr>
        <p:blipFill>
          <a:blip r:embed="rId6" cstate="print"/>
          <a:srcRect/>
          <a:stretch>
            <a:fillRect/>
          </a:stretch>
        </p:blipFill>
        <p:spPr bwMode="auto">
          <a:xfrm>
            <a:off x="323528" y="6039721"/>
            <a:ext cx="1766615" cy="485623"/>
          </a:xfrm>
          <a:prstGeom prst="rect">
            <a:avLst/>
          </a:prstGeom>
          <a:noFill/>
          <a:ln w="9525">
            <a:noFill/>
            <a:miter lim="800000"/>
            <a:headEnd/>
            <a:tailEnd/>
          </a:ln>
          <a:effectLst/>
        </p:spPr>
      </p:pic>
      <p:grpSp>
        <p:nvGrpSpPr>
          <p:cNvPr id="38" name="37 Grupo"/>
          <p:cNvGrpSpPr/>
          <p:nvPr/>
        </p:nvGrpSpPr>
        <p:grpSpPr>
          <a:xfrm>
            <a:off x="2699792" y="3933056"/>
            <a:ext cx="4104456" cy="1656184"/>
            <a:chOff x="1965600" y="980728"/>
            <a:chExt cx="1663104" cy="1080120"/>
          </a:xfrm>
        </p:grpSpPr>
        <p:sp>
          <p:nvSpPr>
            <p:cNvPr id="39" name="38 Rectángulo"/>
            <p:cNvSpPr/>
            <p:nvPr/>
          </p:nvSpPr>
          <p:spPr>
            <a:xfrm>
              <a:off x="1965600" y="1988840"/>
              <a:ext cx="45719" cy="72008"/>
            </a:xfrm>
            <a:prstGeom prst="rect">
              <a:avLst/>
            </a:prstGeom>
            <a:solidFill>
              <a:srgbClr val="FF0D3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Rectángulo"/>
            <p:cNvSpPr/>
            <p:nvPr/>
          </p:nvSpPr>
          <p:spPr>
            <a:xfrm>
              <a:off x="2051720" y="1916832"/>
              <a:ext cx="45719" cy="144016"/>
            </a:xfrm>
            <a:prstGeom prst="rect">
              <a:avLst/>
            </a:prstGeom>
            <a:solidFill>
              <a:srgbClr val="FF35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40 Rectángulo"/>
            <p:cNvSpPr/>
            <p:nvPr/>
          </p:nvSpPr>
          <p:spPr>
            <a:xfrm>
              <a:off x="2214000" y="1772816"/>
              <a:ext cx="53744" cy="288032"/>
            </a:xfrm>
            <a:prstGeom prst="rect">
              <a:avLst/>
            </a:prstGeom>
            <a:solidFill>
              <a:srgbClr val="FF97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41 Rectángulo"/>
            <p:cNvSpPr/>
            <p:nvPr/>
          </p:nvSpPr>
          <p:spPr>
            <a:xfrm>
              <a:off x="2296800" y="1700808"/>
              <a:ext cx="45719" cy="360040"/>
            </a:xfrm>
            <a:prstGeom prst="rect">
              <a:avLst/>
            </a:prstGeom>
            <a:solidFill>
              <a:srgbClr val="FFC0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42 Rectángulo"/>
            <p:cNvSpPr/>
            <p:nvPr/>
          </p:nvSpPr>
          <p:spPr>
            <a:xfrm>
              <a:off x="2376000" y="1556792"/>
              <a:ext cx="45719" cy="504056"/>
            </a:xfrm>
            <a:prstGeom prst="rect">
              <a:avLst/>
            </a:prstGeom>
            <a:solidFill>
              <a:srgbClr val="FFEE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43 Rectángulo"/>
            <p:cNvSpPr/>
            <p:nvPr/>
          </p:nvSpPr>
          <p:spPr>
            <a:xfrm>
              <a:off x="2458800" y="1412776"/>
              <a:ext cx="45719" cy="648072"/>
            </a:xfrm>
            <a:prstGeom prst="rect">
              <a:avLst/>
            </a:prstGeom>
            <a:solidFill>
              <a:srgbClr val="EE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44 Rectángulo"/>
            <p:cNvSpPr/>
            <p:nvPr/>
          </p:nvSpPr>
          <p:spPr>
            <a:xfrm>
              <a:off x="2545817" y="1340768"/>
              <a:ext cx="45719" cy="720080"/>
            </a:xfrm>
            <a:prstGeom prst="rect">
              <a:avLst/>
            </a:prstGeom>
            <a:solidFill>
              <a:srgbClr val="CBFE0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45 Rectángulo"/>
            <p:cNvSpPr/>
            <p:nvPr/>
          </p:nvSpPr>
          <p:spPr>
            <a:xfrm>
              <a:off x="2626209" y="1196752"/>
              <a:ext cx="45719" cy="864096"/>
            </a:xfrm>
            <a:prstGeom prst="rect">
              <a:avLst/>
            </a:prstGeom>
            <a:solidFill>
              <a:srgbClr val="A2FD0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46 Rectángulo"/>
            <p:cNvSpPr/>
            <p:nvPr/>
          </p:nvSpPr>
          <p:spPr>
            <a:xfrm>
              <a:off x="2843808" y="1124744"/>
              <a:ext cx="52911" cy="936104"/>
            </a:xfrm>
            <a:prstGeom prst="rect">
              <a:avLst/>
            </a:prstGeom>
            <a:solidFill>
              <a:srgbClr val="1E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47 Rectángulo"/>
            <p:cNvSpPr/>
            <p:nvPr/>
          </p:nvSpPr>
          <p:spPr>
            <a:xfrm>
              <a:off x="2995016" y="1340768"/>
              <a:ext cx="45719" cy="720080"/>
            </a:xfrm>
            <a:prstGeom prst="rect">
              <a:avLst/>
            </a:prstGeom>
            <a:solidFill>
              <a:srgbClr val="0FFDF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48 Rectángulo"/>
            <p:cNvSpPr/>
            <p:nvPr/>
          </p:nvSpPr>
          <p:spPr>
            <a:xfrm>
              <a:off x="3076911" y="1484784"/>
              <a:ext cx="54929" cy="576064"/>
            </a:xfrm>
            <a:prstGeom prst="rect">
              <a:avLst/>
            </a:prstGeom>
            <a:solidFill>
              <a:srgbClr val="0FB3F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49 Rectángulo"/>
            <p:cNvSpPr/>
            <p:nvPr/>
          </p:nvSpPr>
          <p:spPr>
            <a:xfrm>
              <a:off x="3166911" y="1628800"/>
              <a:ext cx="45719" cy="432048"/>
            </a:xfrm>
            <a:prstGeom prst="rect">
              <a:avLst/>
            </a:prstGeom>
            <a:solidFill>
              <a:srgbClr val="0E80F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50 Rectángulo"/>
            <p:cNvSpPr/>
            <p:nvPr/>
          </p:nvSpPr>
          <p:spPr>
            <a:xfrm>
              <a:off x="3256759" y="1700808"/>
              <a:ext cx="45719" cy="360040"/>
            </a:xfrm>
            <a:prstGeom prst="rect">
              <a:avLst/>
            </a:prstGeom>
            <a:solidFill>
              <a:srgbClr val="4C0D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51 Rectángulo"/>
            <p:cNvSpPr/>
            <p:nvPr/>
          </p:nvSpPr>
          <p:spPr>
            <a:xfrm>
              <a:off x="3327264" y="1772816"/>
              <a:ext cx="45719" cy="288032"/>
            </a:xfrm>
            <a:prstGeom prst="rect">
              <a:avLst/>
            </a:prstGeom>
            <a:solidFill>
              <a:srgbClr val="6F0EF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52 Rectángulo"/>
            <p:cNvSpPr/>
            <p:nvPr/>
          </p:nvSpPr>
          <p:spPr>
            <a:xfrm>
              <a:off x="2699792" y="1124744"/>
              <a:ext cx="45719" cy="936104"/>
            </a:xfrm>
            <a:prstGeom prst="rect">
              <a:avLst/>
            </a:prstGeom>
            <a:solidFill>
              <a:srgbClr val="6F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53 Rectángulo"/>
            <p:cNvSpPr/>
            <p:nvPr/>
          </p:nvSpPr>
          <p:spPr>
            <a:xfrm>
              <a:off x="3491880" y="1916832"/>
              <a:ext cx="45719" cy="144016"/>
            </a:xfrm>
            <a:prstGeom prst="rect">
              <a:avLst/>
            </a:prstGeom>
            <a:solidFill>
              <a:srgbClr val="C2029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54 Rectángulo"/>
            <p:cNvSpPr/>
            <p:nvPr/>
          </p:nvSpPr>
          <p:spPr>
            <a:xfrm>
              <a:off x="2123728" y="1844824"/>
              <a:ext cx="45719" cy="216024"/>
            </a:xfrm>
            <a:prstGeom prst="rect">
              <a:avLst/>
            </a:prstGeom>
            <a:solidFill>
              <a:srgbClr val="FF63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55 Rectángulo"/>
            <p:cNvSpPr/>
            <p:nvPr/>
          </p:nvSpPr>
          <p:spPr>
            <a:xfrm>
              <a:off x="2771800" y="980728"/>
              <a:ext cx="45719" cy="1080120"/>
            </a:xfrm>
            <a:prstGeom prst="rect">
              <a:avLst/>
            </a:prstGeom>
            <a:solidFill>
              <a:srgbClr val="41FE0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56 Rectángulo"/>
            <p:cNvSpPr/>
            <p:nvPr/>
          </p:nvSpPr>
          <p:spPr>
            <a:xfrm>
              <a:off x="2915816" y="1196752"/>
              <a:ext cx="45719" cy="864096"/>
            </a:xfrm>
            <a:prstGeom prst="rect">
              <a:avLst/>
            </a:prstGeom>
            <a:solidFill>
              <a:srgbClr val="0DFFA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57 Rectángulo"/>
            <p:cNvSpPr/>
            <p:nvPr/>
          </p:nvSpPr>
          <p:spPr>
            <a:xfrm>
              <a:off x="3582985" y="1988840"/>
              <a:ext cx="45719" cy="72008"/>
            </a:xfrm>
            <a:prstGeom prst="rect">
              <a:avLst/>
            </a:prstGeom>
            <a:solidFill>
              <a:srgbClr val="B3015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58 Rectángulo"/>
            <p:cNvSpPr/>
            <p:nvPr/>
          </p:nvSpPr>
          <p:spPr>
            <a:xfrm>
              <a:off x="3419872" y="1844824"/>
              <a:ext cx="45719" cy="216024"/>
            </a:xfrm>
            <a:prstGeom prst="rect">
              <a:avLst/>
            </a:prstGeom>
            <a:solidFill>
              <a:srgbClr val="FC10C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60" name="59 Grupo"/>
          <p:cNvGrpSpPr/>
          <p:nvPr/>
        </p:nvGrpSpPr>
        <p:grpSpPr>
          <a:xfrm>
            <a:off x="2267744" y="5621178"/>
            <a:ext cx="3192016" cy="216024"/>
            <a:chOff x="2267744" y="5085184"/>
            <a:chExt cx="3192016" cy="216024"/>
          </a:xfrm>
        </p:grpSpPr>
        <p:cxnSp>
          <p:nvCxnSpPr>
            <p:cNvPr id="62" name="61 Conector recto"/>
            <p:cNvCxnSpPr/>
            <p:nvPr/>
          </p:nvCxnSpPr>
          <p:spPr>
            <a:xfrm>
              <a:off x="2411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a:off x="2564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2716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a:off x="2868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3021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3173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3326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a:off x="3478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3630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3783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a:off x="3935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4088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4240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4392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4545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4697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4850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5002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5154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5307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5459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2267744"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83 Grupo"/>
          <p:cNvGrpSpPr/>
          <p:nvPr/>
        </p:nvGrpSpPr>
        <p:grpSpPr>
          <a:xfrm>
            <a:off x="2880000" y="5805264"/>
            <a:ext cx="152400" cy="432048"/>
            <a:chOff x="2843808" y="5301208"/>
            <a:chExt cx="152400" cy="432048"/>
          </a:xfrm>
        </p:grpSpPr>
        <p:cxnSp>
          <p:nvCxnSpPr>
            <p:cNvPr id="85" name="84 Conector recto"/>
            <p:cNvCxnSpPr/>
            <p:nvPr/>
          </p:nvCxnSpPr>
          <p:spPr>
            <a:xfrm>
              <a:off x="2843808" y="530120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2996208" y="530120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86 Conector recto de flecha"/>
          <p:cNvCxnSpPr/>
          <p:nvPr/>
        </p:nvCxnSpPr>
        <p:spPr>
          <a:xfrm>
            <a:off x="2483768" y="6237312"/>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87 Conector recto de flecha"/>
          <p:cNvCxnSpPr/>
          <p:nvPr/>
        </p:nvCxnSpPr>
        <p:spPr>
          <a:xfrm flipH="1">
            <a:off x="3068216" y="6228928"/>
            <a:ext cx="351656"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9" name="Object 4"/>
          <p:cNvGraphicFramePr>
            <a:graphicFrameLocks noChangeAspect="1"/>
          </p:cNvGraphicFramePr>
          <p:nvPr>
            <p:extLst>
              <p:ext uri="{D42A27DB-BD31-4B8C-83A1-F6EECF244321}">
                <p14:modId xmlns:p14="http://schemas.microsoft.com/office/powerpoint/2010/main" xmlns="" val="1296935992"/>
              </p:ext>
            </p:extLst>
          </p:nvPr>
        </p:nvGraphicFramePr>
        <p:xfrm>
          <a:off x="2843808" y="6309320"/>
          <a:ext cx="327025" cy="392783"/>
        </p:xfrm>
        <a:graphic>
          <a:graphicData uri="http://schemas.openxmlformats.org/presentationml/2006/ole">
            <p:oleObj spid="_x0000_s433156" name="Ecuación" r:id="rId7" imgW="164885" imgH="215619" progId="Equation.3">
              <p:embed/>
            </p:oleObj>
          </a:graphicData>
        </a:graphic>
      </p:graphicFrame>
      <p:grpSp>
        <p:nvGrpSpPr>
          <p:cNvPr id="84" name="89 Grupo"/>
          <p:cNvGrpSpPr/>
          <p:nvPr/>
        </p:nvGrpSpPr>
        <p:grpSpPr>
          <a:xfrm>
            <a:off x="6336384" y="4653136"/>
            <a:ext cx="186605" cy="715279"/>
            <a:chOff x="2843808" y="5301208"/>
            <a:chExt cx="186605" cy="715279"/>
          </a:xfrm>
        </p:grpSpPr>
        <p:cxnSp>
          <p:nvCxnSpPr>
            <p:cNvPr id="91" name="90 Conector recto"/>
            <p:cNvCxnSpPr>
              <a:endCxn id="59" idx="0"/>
            </p:cNvCxnSpPr>
            <p:nvPr/>
          </p:nvCxnSpPr>
          <p:spPr>
            <a:xfrm>
              <a:off x="2843808" y="5301208"/>
              <a:ext cx="8893" cy="604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a:endCxn id="54" idx="0"/>
            </p:cNvCxnSpPr>
            <p:nvPr/>
          </p:nvCxnSpPr>
          <p:spPr>
            <a:xfrm>
              <a:off x="3030413" y="5334811"/>
              <a:ext cx="0" cy="681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92 Conector recto de flecha"/>
          <p:cNvCxnSpPr/>
          <p:nvPr/>
        </p:nvCxnSpPr>
        <p:spPr>
          <a:xfrm>
            <a:off x="6012160" y="4725144"/>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93 Conector recto de flecha"/>
          <p:cNvCxnSpPr/>
          <p:nvPr/>
        </p:nvCxnSpPr>
        <p:spPr>
          <a:xfrm flipH="1">
            <a:off x="6524600" y="4716760"/>
            <a:ext cx="351656"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5" name="Object 4"/>
          <p:cNvGraphicFramePr>
            <a:graphicFrameLocks noChangeAspect="1"/>
          </p:cNvGraphicFramePr>
          <p:nvPr>
            <p:extLst>
              <p:ext uri="{D42A27DB-BD31-4B8C-83A1-F6EECF244321}">
                <p14:modId xmlns:p14="http://schemas.microsoft.com/office/powerpoint/2010/main" xmlns="" val="177906709"/>
              </p:ext>
            </p:extLst>
          </p:nvPr>
        </p:nvGraphicFramePr>
        <p:xfrm>
          <a:off x="6303060" y="4286926"/>
          <a:ext cx="327025" cy="392783"/>
        </p:xfrm>
        <a:graphic>
          <a:graphicData uri="http://schemas.openxmlformats.org/presentationml/2006/ole">
            <p:oleObj spid="_x0000_s433157" name="Ecuación" r:id="rId8" imgW="164885" imgH="215619" progId="Equation.3">
              <p:embed/>
            </p:oleObj>
          </a:graphicData>
        </a:graphic>
      </p:graphicFrame>
      <p:sp>
        <p:nvSpPr>
          <p:cNvPr id="100" name="99 CuadroTexto"/>
          <p:cNvSpPr txBox="1"/>
          <p:nvPr/>
        </p:nvSpPr>
        <p:spPr>
          <a:xfrm>
            <a:off x="6467589" y="2348880"/>
            <a:ext cx="2640915" cy="369332"/>
          </a:xfrm>
          <a:prstGeom prst="rect">
            <a:avLst/>
          </a:prstGeom>
          <a:noFill/>
        </p:spPr>
        <p:txBody>
          <a:bodyPr wrap="square" rtlCol="0">
            <a:spAutoFit/>
          </a:bodyPr>
          <a:lstStyle/>
          <a:p>
            <a:r>
              <a:rPr lang="es-MX" i="1" dirty="0" err="1" smtClean="0"/>
              <a:t>f</a:t>
            </a:r>
            <a:r>
              <a:rPr lang="es-MX" baseline="-25000" dirty="0" err="1" smtClean="0"/>
              <a:t>o</a:t>
            </a:r>
            <a:r>
              <a:rPr lang="es-MX" dirty="0" smtClean="0"/>
              <a:t> and </a:t>
            </a:r>
            <a:r>
              <a:rPr lang="es-MX" i="1" dirty="0" err="1" smtClean="0"/>
              <a:t>f</a:t>
            </a:r>
            <a:r>
              <a:rPr lang="es-MX" baseline="-25000" dirty="0" err="1" smtClean="0"/>
              <a:t>r</a:t>
            </a:r>
            <a:r>
              <a:rPr lang="es-MX" dirty="0" smtClean="0"/>
              <a:t> : RF </a:t>
            </a:r>
            <a:r>
              <a:rPr lang="es-MX" dirty="0" err="1" smtClean="0"/>
              <a:t>frequencies</a:t>
            </a:r>
            <a:endParaRPr lang="es-MX" dirty="0"/>
          </a:p>
        </p:txBody>
      </p:sp>
      <p:sp>
        <p:nvSpPr>
          <p:cNvPr id="101" name="100 CuadroTexto"/>
          <p:cNvSpPr txBox="1"/>
          <p:nvPr/>
        </p:nvSpPr>
        <p:spPr>
          <a:xfrm>
            <a:off x="6454110" y="2718212"/>
            <a:ext cx="2640915" cy="369332"/>
          </a:xfrm>
          <a:prstGeom prst="rect">
            <a:avLst/>
          </a:prstGeom>
          <a:noFill/>
        </p:spPr>
        <p:txBody>
          <a:bodyPr wrap="square" rtlCol="0">
            <a:spAutoFit/>
          </a:bodyPr>
          <a:lstStyle/>
          <a:p>
            <a:r>
              <a:rPr lang="es-MX" dirty="0" smtClean="0">
                <a:sym typeface="Symbol"/>
              </a:rPr>
              <a:t></a:t>
            </a:r>
            <a:r>
              <a:rPr lang="es-MX" baseline="-25000" dirty="0" smtClean="0">
                <a:sym typeface="Symbol"/>
              </a:rPr>
              <a:t> n</a:t>
            </a:r>
            <a:r>
              <a:rPr lang="es-MX" dirty="0" smtClean="0"/>
              <a:t> : </a:t>
            </a:r>
            <a:r>
              <a:rPr lang="es-MX" dirty="0" err="1" smtClean="0"/>
              <a:t>Optical</a:t>
            </a:r>
            <a:r>
              <a:rPr lang="es-MX" dirty="0" smtClean="0"/>
              <a:t> </a:t>
            </a:r>
            <a:r>
              <a:rPr lang="es-MX" dirty="0" err="1" smtClean="0"/>
              <a:t>frequencies</a:t>
            </a:r>
            <a:endParaRPr lang="es-MX" dirty="0"/>
          </a:p>
        </p:txBody>
      </p:sp>
      <mc:AlternateContent xmlns:mc="http://schemas.openxmlformats.org/markup-compatibility/2006">
        <mc:Choice xmlns:a14="http://schemas.microsoft.com/office/drawing/2010/main" xmlns="" Requires="a14">
          <p:sp>
            <p:nvSpPr>
              <p:cNvPr id="102" name="101 CuadroTexto"/>
              <p:cNvSpPr txBox="1"/>
              <p:nvPr/>
            </p:nvSpPr>
            <p:spPr>
              <a:xfrm>
                <a:off x="6497082" y="3054555"/>
                <a:ext cx="996555"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MX" b="0" i="1" smtClean="0">
                          <a:latin typeface="Cambria Math"/>
                        </a:rPr>
                        <m:t>𝑛</m:t>
                      </m:r>
                      <m:r>
                        <a:rPr lang="es-MX" b="0" i="1" smtClean="0">
                          <a:latin typeface="Cambria Math"/>
                          <a:ea typeface="Cambria Math"/>
                        </a:rPr>
                        <m:t>≈10</m:t>
                      </m:r>
                      <m:r>
                        <a:rPr lang="es-MX" b="0" i="1" baseline="30000" smtClean="0">
                          <a:latin typeface="Cambria Math"/>
                          <a:ea typeface="Cambria Math"/>
                        </a:rPr>
                        <m:t>6</m:t>
                      </m:r>
                    </m:oMath>
                  </m:oMathPara>
                </a14:m>
                <a:endParaRPr lang="es-MX" baseline="30000" dirty="0"/>
              </a:p>
            </p:txBody>
          </p:sp>
        </mc:Choice>
        <mc:Fallback>
          <p:sp>
            <p:nvSpPr>
              <p:cNvPr id="102" name="101 CuadroTexto"/>
              <p:cNvSpPr txBox="1">
                <a:spLocks noRot="1" noChangeAspect="1" noMove="1" noResize="1" noEditPoints="1" noAdjustHandles="1" noChangeArrowheads="1" noChangeShapeType="1" noTextEdit="1"/>
              </p:cNvSpPr>
              <p:nvPr/>
            </p:nvSpPr>
            <p:spPr>
              <a:xfrm>
                <a:off x="6497082" y="3054555"/>
                <a:ext cx="996555" cy="362984"/>
              </a:xfrm>
              <a:prstGeom prst="rect">
                <a:avLst/>
              </a:prstGeom>
              <a:blipFill rotWithShape="1">
                <a:blip r:embed="rId9" cstate="print"/>
                <a:stretch>
                  <a:fillRect/>
                </a:stretch>
              </a:blipFill>
            </p:spPr>
            <p:txBody>
              <a:bodyPr/>
              <a:lstStyle/>
              <a:p>
                <a:r>
                  <a:rPr lang="es-MX">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843809" y="3367445"/>
            <a:ext cx="3672407" cy="1656187"/>
            <a:chOff x="1965616" y="980727"/>
            <a:chExt cx="1663109" cy="1080121"/>
          </a:xfrm>
        </p:grpSpPr>
        <p:sp>
          <p:nvSpPr>
            <p:cNvPr id="3" name="2 Rectángulo"/>
            <p:cNvSpPr/>
            <p:nvPr/>
          </p:nvSpPr>
          <p:spPr>
            <a:xfrm>
              <a:off x="1965616" y="1988838"/>
              <a:ext cx="45719" cy="72008"/>
            </a:xfrm>
            <a:prstGeom prst="rect">
              <a:avLst/>
            </a:prstGeom>
            <a:solidFill>
              <a:srgbClr val="FF0D3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051736" y="1916830"/>
              <a:ext cx="45719" cy="144016"/>
            </a:xfrm>
            <a:prstGeom prst="rect">
              <a:avLst/>
            </a:prstGeom>
            <a:solidFill>
              <a:srgbClr val="FF35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2214017" y="1772814"/>
              <a:ext cx="53744" cy="288032"/>
            </a:xfrm>
            <a:prstGeom prst="rect">
              <a:avLst/>
            </a:prstGeom>
            <a:solidFill>
              <a:srgbClr val="FF97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Rectángulo"/>
            <p:cNvSpPr/>
            <p:nvPr/>
          </p:nvSpPr>
          <p:spPr>
            <a:xfrm>
              <a:off x="2296818" y="1700807"/>
              <a:ext cx="45719" cy="360039"/>
            </a:xfrm>
            <a:prstGeom prst="rect">
              <a:avLst/>
            </a:prstGeom>
            <a:solidFill>
              <a:srgbClr val="FFC0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2376018" y="1556790"/>
              <a:ext cx="45719" cy="504056"/>
            </a:xfrm>
            <a:prstGeom prst="rect">
              <a:avLst/>
            </a:prstGeom>
            <a:solidFill>
              <a:srgbClr val="FFEE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2458819" y="1412775"/>
              <a:ext cx="45719" cy="648071"/>
            </a:xfrm>
            <a:prstGeom prst="rect">
              <a:avLst/>
            </a:prstGeom>
            <a:solidFill>
              <a:srgbClr val="EE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2545837" y="1340766"/>
              <a:ext cx="45719" cy="720080"/>
            </a:xfrm>
            <a:prstGeom prst="rect">
              <a:avLst/>
            </a:prstGeom>
            <a:solidFill>
              <a:srgbClr val="CBFE0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2626230" y="1196751"/>
              <a:ext cx="45719" cy="864095"/>
            </a:xfrm>
            <a:prstGeom prst="rect">
              <a:avLst/>
            </a:prstGeom>
            <a:solidFill>
              <a:srgbClr val="A2FD0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2843830" y="1124743"/>
              <a:ext cx="52911" cy="936103"/>
            </a:xfrm>
            <a:prstGeom prst="rect">
              <a:avLst/>
            </a:prstGeom>
            <a:solidFill>
              <a:srgbClr val="1E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2995040" y="1340766"/>
              <a:ext cx="45719" cy="720080"/>
            </a:xfrm>
            <a:prstGeom prst="rect">
              <a:avLst/>
            </a:prstGeom>
            <a:solidFill>
              <a:srgbClr val="0FFDF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3076935" y="1484783"/>
              <a:ext cx="54929" cy="576063"/>
            </a:xfrm>
            <a:prstGeom prst="rect">
              <a:avLst/>
            </a:prstGeom>
            <a:solidFill>
              <a:srgbClr val="0FB3F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Rectángulo"/>
            <p:cNvSpPr/>
            <p:nvPr/>
          </p:nvSpPr>
          <p:spPr>
            <a:xfrm>
              <a:off x="3166936" y="1628798"/>
              <a:ext cx="45719" cy="432048"/>
            </a:xfrm>
            <a:prstGeom prst="rect">
              <a:avLst/>
            </a:prstGeom>
            <a:solidFill>
              <a:srgbClr val="0E80F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3256785" y="1700807"/>
              <a:ext cx="45719" cy="360039"/>
            </a:xfrm>
            <a:prstGeom prst="rect">
              <a:avLst/>
            </a:prstGeom>
            <a:solidFill>
              <a:srgbClr val="4C0D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3327290" y="1772814"/>
              <a:ext cx="45719" cy="288032"/>
            </a:xfrm>
            <a:prstGeom prst="rect">
              <a:avLst/>
            </a:prstGeom>
            <a:solidFill>
              <a:srgbClr val="6F0EF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2699813" y="1124743"/>
              <a:ext cx="45719" cy="936103"/>
            </a:xfrm>
            <a:prstGeom prst="rect">
              <a:avLst/>
            </a:prstGeom>
            <a:solidFill>
              <a:srgbClr val="6FFF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3491907" y="1916830"/>
              <a:ext cx="45719" cy="144016"/>
            </a:xfrm>
            <a:prstGeom prst="rect">
              <a:avLst/>
            </a:prstGeom>
            <a:solidFill>
              <a:srgbClr val="C2029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2123744" y="1844822"/>
              <a:ext cx="45719" cy="216024"/>
            </a:xfrm>
            <a:prstGeom prst="rect">
              <a:avLst/>
            </a:prstGeom>
            <a:solidFill>
              <a:srgbClr val="FF630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Rectángulo"/>
            <p:cNvSpPr/>
            <p:nvPr/>
          </p:nvSpPr>
          <p:spPr>
            <a:xfrm>
              <a:off x="2771820" y="980727"/>
              <a:ext cx="45719" cy="1080119"/>
            </a:xfrm>
            <a:prstGeom prst="rect">
              <a:avLst/>
            </a:prstGeom>
            <a:solidFill>
              <a:srgbClr val="41FE0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Rectángulo"/>
            <p:cNvSpPr/>
            <p:nvPr/>
          </p:nvSpPr>
          <p:spPr>
            <a:xfrm>
              <a:off x="2915837" y="1196751"/>
              <a:ext cx="45719" cy="864095"/>
            </a:xfrm>
            <a:prstGeom prst="rect">
              <a:avLst/>
            </a:prstGeom>
            <a:solidFill>
              <a:srgbClr val="0DFFA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Rectángulo"/>
            <p:cNvSpPr/>
            <p:nvPr/>
          </p:nvSpPr>
          <p:spPr>
            <a:xfrm>
              <a:off x="3583006" y="1988839"/>
              <a:ext cx="45719" cy="72008"/>
            </a:xfrm>
            <a:prstGeom prst="rect">
              <a:avLst/>
            </a:prstGeom>
            <a:solidFill>
              <a:srgbClr val="B3015E"/>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Rectángulo"/>
            <p:cNvSpPr/>
            <p:nvPr/>
          </p:nvSpPr>
          <p:spPr>
            <a:xfrm>
              <a:off x="3419872" y="1844824"/>
              <a:ext cx="45719" cy="216024"/>
            </a:xfrm>
            <a:prstGeom prst="rect">
              <a:avLst/>
            </a:prstGeom>
            <a:solidFill>
              <a:srgbClr val="FC10C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cxnSp>
        <p:nvCxnSpPr>
          <p:cNvPr id="26" name="25 Conector recto de flecha"/>
          <p:cNvCxnSpPr/>
          <p:nvPr/>
        </p:nvCxnSpPr>
        <p:spPr>
          <a:xfrm flipV="1">
            <a:off x="2123728" y="3573016"/>
            <a:ext cx="0" cy="15841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2123728" y="5157192"/>
            <a:ext cx="56082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7134604" y="5045114"/>
            <a:ext cx="317716" cy="400110"/>
          </a:xfrm>
          <a:prstGeom prst="rect">
            <a:avLst/>
          </a:prstGeom>
          <a:noFill/>
        </p:spPr>
        <p:txBody>
          <a:bodyPr wrap="none" rtlCol="0">
            <a:spAutoFit/>
          </a:bodyPr>
          <a:lstStyle/>
          <a:p>
            <a:r>
              <a:rPr lang="es-MX" sz="2000" dirty="0" smtClean="0">
                <a:latin typeface="Symbol" pitchFamily="18" charset="2"/>
              </a:rPr>
              <a:t>n</a:t>
            </a:r>
            <a:endParaRPr lang="es-MX" sz="2000" dirty="0">
              <a:latin typeface="Symbol" pitchFamily="18" charset="2"/>
            </a:endParaRPr>
          </a:p>
        </p:txBody>
      </p:sp>
      <p:graphicFrame>
        <p:nvGraphicFramePr>
          <p:cNvPr id="30" name="Object 3"/>
          <p:cNvGraphicFramePr>
            <a:graphicFrameLocks noChangeAspect="1"/>
          </p:cNvGraphicFramePr>
          <p:nvPr>
            <p:extLst>
              <p:ext uri="{D42A27DB-BD31-4B8C-83A1-F6EECF244321}">
                <p14:modId xmlns:p14="http://schemas.microsoft.com/office/powerpoint/2010/main" xmlns="" val="140917677"/>
              </p:ext>
            </p:extLst>
          </p:nvPr>
        </p:nvGraphicFramePr>
        <p:xfrm>
          <a:off x="3635896" y="5733256"/>
          <a:ext cx="2036762" cy="787400"/>
        </p:xfrm>
        <a:graphic>
          <a:graphicData uri="http://schemas.openxmlformats.org/presentationml/2006/ole">
            <p:oleObj spid="_x0000_s434178" name="Ecuación" r:id="rId3" imgW="1028254" imgH="393529" progId="Equation.3">
              <p:embed/>
            </p:oleObj>
          </a:graphicData>
        </a:graphic>
      </p:graphicFrame>
      <p:sp>
        <p:nvSpPr>
          <p:cNvPr id="31" name="30 Rectángulo"/>
          <p:cNvSpPr/>
          <p:nvPr/>
        </p:nvSpPr>
        <p:spPr>
          <a:xfrm>
            <a:off x="3978000" y="2296617"/>
            <a:ext cx="936104"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tx1"/>
                </a:solidFill>
              </a:rPr>
              <a:t>Detector de fase</a:t>
            </a:r>
            <a:endParaRPr lang="es-MX" sz="1400" dirty="0">
              <a:solidFill>
                <a:schemeClr val="tx1"/>
              </a:solidFill>
            </a:endParaRPr>
          </a:p>
        </p:txBody>
      </p:sp>
      <p:grpSp>
        <p:nvGrpSpPr>
          <p:cNvPr id="24" name="Group 81"/>
          <p:cNvGrpSpPr/>
          <p:nvPr/>
        </p:nvGrpSpPr>
        <p:grpSpPr>
          <a:xfrm rot="10800000">
            <a:off x="5382000" y="2725824"/>
            <a:ext cx="182880" cy="362881"/>
            <a:chOff x="3733800" y="4262448"/>
            <a:chExt cx="182880" cy="362881"/>
          </a:xfrm>
        </p:grpSpPr>
        <p:sp>
          <p:nvSpPr>
            <p:cNvPr id="33" name="Arc 82"/>
            <p:cNvSpPr/>
            <p:nvPr/>
          </p:nvSpPr>
          <p:spPr>
            <a:xfrm>
              <a:off x="3733800" y="4262448"/>
              <a:ext cx="182880" cy="182880"/>
            </a:xfrm>
            <a:prstGeom prst="arc">
              <a:avLst>
                <a:gd name="adj1" fmla="val 21479077"/>
                <a:gd name="adj2" fmla="val 1097897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p>
          </p:txBody>
        </p:sp>
        <p:sp>
          <p:nvSpPr>
            <p:cNvPr id="34" name="Oval 83"/>
            <p:cNvSpPr/>
            <p:nvPr/>
          </p:nvSpPr>
          <p:spPr>
            <a:xfrm>
              <a:off x="3802380" y="4357311"/>
              <a:ext cx="45719" cy="4571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cxnSp>
          <p:nvCxnSpPr>
            <p:cNvPr id="35" name="Straight Connector 84"/>
            <p:cNvCxnSpPr/>
            <p:nvPr/>
          </p:nvCxnSpPr>
          <p:spPr>
            <a:xfrm flipH="1" flipV="1">
              <a:off x="3819676" y="4445329"/>
              <a:ext cx="0" cy="18000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6" name="Straight Connector 84"/>
          <p:cNvCxnSpPr/>
          <p:nvPr/>
        </p:nvCxnSpPr>
        <p:spPr>
          <a:xfrm>
            <a:off x="4896104" y="2716816"/>
            <a:ext cx="576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89 Grupo"/>
          <p:cNvGrpSpPr/>
          <p:nvPr/>
        </p:nvGrpSpPr>
        <p:grpSpPr>
          <a:xfrm>
            <a:off x="3203848" y="2276872"/>
            <a:ext cx="774152" cy="309365"/>
            <a:chOff x="3203848" y="3121223"/>
            <a:chExt cx="774152" cy="309365"/>
          </a:xfrm>
        </p:grpSpPr>
        <p:cxnSp>
          <p:nvCxnSpPr>
            <p:cNvPr id="38" name="Straight Connector 84"/>
            <p:cNvCxnSpPr/>
            <p:nvPr/>
          </p:nvCxnSpPr>
          <p:spPr>
            <a:xfrm>
              <a:off x="3510000" y="3429000"/>
              <a:ext cx="468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3203848" y="3121223"/>
              <a:ext cx="446597" cy="307777"/>
            </a:xfrm>
            <a:prstGeom prst="rect">
              <a:avLst/>
            </a:prstGeom>
            <a:noFill/>
          </p:spPr>
          <p:txBody>
            <a:bodyPr wrap="none" rtlCol="0">
              <a:spAutoFit/>
            </a:bodyPr>
            <a:lstStyle/>
            <a:p>
              <a:r>
                <a:rPr lang="es-MX" sz="1400" dirty="0" smtClean="0"/>
                <a:t>PZT</a:t>
              </a:r>
              <a:endParaRPr lang="es-MX" sz="1400" dirty="0"/>
            </a:p>
          </p:txBody>
        </p:sp>
      </p:grpSp>
      <p:grpSp>
        <p:nvGrpSpPr>
          <p:cNvPr id="32" name="85 Grupo"/>
          <p:cNvGrpSpPr/>
          <p:nvPr/>
        </p:nvGrpSpPr>
        <p:grpSpPr>
          <a:xfrm>
            <a:off x="4932040" y="2924944"/>
            <a:ext cx="1800200" cy="361628"/>
            <a:chOff x="5004048" y="3717032"/>
            <a:chExt cx="1800200" cy="361628"/>
          </a:xfrm>
        </p:grpSpPr>
        <p:graphicFrame>
          <p:nvGraphicFramePr>
            <p:cNvPr id="43" name="Object 2"/>
            <p:cNvGraphicFramePr>
              <a:graphicFrameLocks noChangeAspect="1"/>
            </p:cNvGraphicFramePr>
            <p:nvPr/>
          </p:nvGraphicFramePr>
          <p:xfrm>
            <a:off x="5750148" y="3717032"/>
            <a:ext cx="1054100" cy="342900"/>
          </p:xfrm>
          <a:graphic>
            <a:graphicData uri="http://schemas.openxmlformats.org/presentationml/2006/ole">
              <p:oleObj spid="_x0000_s434179" name="Ecuación" r:id="rId4" imgW="711200" imgH="228600" progId="Equation.3">
                <p:embed/>
              </p:oleObj>
            </a:graphicData>
          </a:graphic>
        </p:graphicFrame>
        <p:cxnSp>
          <p:nvCxnSpPr>
            <p:cNvPr id="44" name="43 Conector recto de flecha"/>
            <p:cNvCxnSpPr/>
            <p:nvPr/>
          </p:nvCxnSpPr>
          <p:spPr>
            <a:xfrm>
              <a:off x="5004048" y="4077072"/>
              <a:ext cx="50405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5652120" y="4077072"/>
              <a:ext cx="504056" cy="1588"/>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88 Grupo"/>
          <p:cNvGrpSpPr/>
          <p:nvPr/>
        </p:nvGrpSpPr>
        <p:grpSpPr>
          <a:xfrm>
            <a:off x="4932040" y="2330849"/>
            <a:ext cx="1607061" cy="365760"/>
            <a:chOff x="4932040" y="3175200"/>
            <a:chExt cx="1607061" cy="365760"/>
          </a:xfrm>
        </p:grpSpPr>
        <p:cxnSp>
          <p:nvCxnSpPr>
            <p:cNvPr id="47" name="Straight Connector 84"/>
            <p:cNvCxnSpPr/>
            <p:nvPr/>
          </p:nvCxnSpPr>
          <p:spPr>
            <a:xfrm>
              <a:off x="4932040" y="3356992"/>
              <a:ext cx="756000" cy="158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76 Grupo"/>
            <p:cNvGrpSpPr/>
            <p:nvPr/>
          </p:nvGrpSpPr>
          <p:grpSpPr>
            <a:xfrm>
              <a:off x="5688000" y="3175200"/>
              <a:ext cx="365760" cy="365760"/>
              <a:chOff x="5969616" y="8020019"/>
              <a:chExt cx="365760" cy="365760"/>
            </a:xfrm>
          </p:grpSpPr>
          <p:sp>
            <p:nvSpPr>
              <p:cNvPr id="50" name="Oval 407"/>
              <p:cNvSpPr/>
              <p:nvPr/>
            </p:nvSpPr>
            <p:spPr>
              <a:xfrm>
                <a:off x="5969616" y="8020019"/>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51" name="Freeform 408"/>
              <p:cNvSpPr/>
              <p:nvPr/>
            </p:nvSpPr>
            <p:spPr>
              <a:xfrm>
                <a:off x="6008857" y="8065739"/>
                <a:ext cx="274320" cy="274320"/>
              </a:xfrm>
              <a:custGeom>
                <a:avLst/>
                <a:gdLst>
                  <a:gd name="connsiteX0" fmla="*/ 0 w 492826"/>
                  <a:gd name="connsiteY0" fmla="*/ 321064 h 701292"/>
                  <a:gd name="connsiteX1" fmla="*/ 160317 w 492826"/>
                  <a:gd name="connsiteY1" fmla="*/ 12305 h 701292"/>
                  <a:gd name="connsiteX2" fmla="*/ 368135 w 492826"/>
                  <a:gd name="connsiteY2" fmla="*/ 695137 h 701292"/>
                  <a:gd name="connsiteX3" fmla="*/ 492826 w 492826"/>
                  <a:gd name="connsiteY3" fmla="*/ 291376 h 701292"/>
                </a:gdLst>
                <a:ahLst/>
                <a:cxnLst>
                  <a:cxn ang="0">
                    <a:pos x="connsiteX0" y="connsiteY0"/>
                  </a:cxn>
                  <a:cxn ang="0">
                    <a:pos x="connsiteX1" y="connsiteY1"/>
                  </a:cxn>
                  <a:cxn ang="0">
                    <a:pos x="connsiteX2" y="connsiteY2"/>
                  </a:cxn>
                  <a:cxn ang="0">
                    <a:pos x="connsiteX3" y="connsiteY3"/>
                  </a:cxn>
                </a:cxnLst>
                <a:rect l="l" t="t" r="r" b="b"/>
                <a:pathLst>
                  <a:path w="492826" h="701292">
                    <a:moveTo>
                      <a:pt x="0" y="321064"/>
                    </a:moveTo>
                    <a:cubicBezTo>
                      <a:pt x="49480" y="135512"/>
                      <a:pt x="98961" y="-50040"/>
                      <a:pt x="160317" y="12305"/>
                    </a:cubicBezTo>
                    <a:cubicBezTo>
                      <a:pt x="221673" y="74650"/>
                      <a:pt x="312717" y="648625"/>
                      <a:pt x="368135" y="695137"/>
                    </a:cubicBezTo>
                    <a:cubicBezTo>
                      <a:pt x="423553" y="741649"/>
                      <a:pt x="458189" y="516512"/>
                      <a:pt x="492826" y="29137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grpSp>
        <p:sp>
          <p:nvSpPr>
            <p:cNvPr id="49" name="48 CuadroTexto"/>
            <p:cNvSpPr txBox="1"/>
            <p:nvPr/>
          </p:nvSpPr>
          <p:spPr>
            <a:xfrm>
              <a:off x="6084168" y="3212976"/>
              <a:ext cx="454933" cy="307777"/>
            </a:xfrm>
            <a:prstGeom prst="rect">
              <a:avLst/>
            </a:prstGeom>
            <a:noFill/>
          </p:spPr>
          <p:txBody>
            <a:bodyPr wrap="none" rtlCol="0">
              <a:spAutoFit/>
            </a:bodyPr>
            <a:lstStyle/>
            <a:p>
              <a:r>
                <a:rPr lang="es-MX" sz="1400" dirty="0" smtClean="0"/>
                <a:t>Ref.</a:t>
              </a:r>
              <a:endParaRPr lang="es-MX" sz="1400" dirty="0"/>
            </a:p>
          </p:txBody>
        </p:sp>
      </p:grpSp>
      <p:sp>
        <p:nvSpPr>
          <p:cNvPr id="54" name="53 CuadroTexto"/>
          <p:cNvSpPr txBox="1"/>
          <p:nvPr/>
        </p:nvSpPr>
        <p:spPr>
          <a:xfrm>
            <a:off x="827584" y="1124744"/>
            <a:ext cx="7416824" cy="954107"/>
          </a:xfrm>
          <a:prstGeom prst="rect">
            <a:avLst/>
          </a:prstGeom>
          <a:noFill/>
        </p:spPr>
        <p:txBody>
          <a:bodyPr wrap="square" rtlCol="0">
            <a:spAutoFit/>
          </a:bodyPr>
          <a:lstStyle/>
          <a:p>
            <a:pPr algn="ctr"/>
            <a:r>
              <a:rPr lang="es-MX" sz="2800" b="1" dirty="0" err="1" smtClean="0">
                <a:solidFill>
                  <a:srgbClr val="002060"/>
                </a:solidFill>
                <a:latin typeface="Comic Sans MS" pitchFamily="66" charset="0"/>
              </a:rPr>
              <a:t>Frequency</a:t>
            </a:r>
            <a:r>
              <a:rPr lang="es-MX" sz="2800" b="1" dirty="0" smtClean="0">
                <a:solidFill>
                  <a:srgbClr val="002060"/>
                </a:solidFill>
                <a:latin typeface="Comic Sans MS" pitchFamily="66" charset="0"/>
              </a:rPr>
              <a:t> </a:t>
            </a:r>
            <a:r>
              <a:rPr lang="es-MX" sz="2800" b="1" dirty="0" err="1" smtClean="0">
                <a:solidFill>
                  <a:srgbClr val="002060"/>
                </a:solidFill>
                <a:latin typeface="Comic Sans MS" pitchFamily="66" charset="0"/>
              </a:rPr>
              <a:t>stabilization</a:t>
            </a:r>
            <a:r>
              <a:rPr lang="es-MX" sz="2800" b="1" dirty="0" smtClean="0">
                <a:solidFill>
                  <a:srgbClr val="002060"/>
                </a:solidFill>
                <a:latin typeface="Comic Sans MS" pitchFamily="66" charset="0"/>
              </a:rPr>
              <a:t> of CENAM </a:t>
            </a:r>
            <a:r>
              <a:rPr lang="es-MX" sz="2800" b="1" dirty="0" err="1" smtClean="0">
                <a:solidFill>
                  <a:srgbClr val="002060"/>
                </a:solidFill>
                <a:latin typeface="Comic Sans MS" pitchFamily="66" charset="0"/>
              </a:rPr>
              <a:t>Ti:Sa</a:t>
            </a:r>
            <a:r>
              <a:rPr lang="es-MX" sz="2800" b="1" dirty="0" smtClean="0">
                <a:solidFill>
                  <a:srgbClr val="002060"/>
                </a:solidFill>
                <a:latin typeface="Comic Sans MS" pitchFamily="66" charset="0"/>
              </a:rPr>
              <a:t> </a:t>
            </a:r>
            <a:r>
              <a:rPr lang="es-MX" sz="2800" b="1" dirty="0" err="1" smtClean="0">
                <a:solidFill>
                  <a:srgbClr val="002060"/>
                </a:solidFill>
                <a:latin typeface="Comic Sans MS" pitchFamily="66" charset="0"/>
              </a:rPr>
              <a:t>Frequency</a:t>
            </a:r>
            <a:r>
              <a:rPr lang="es-MX" sz="2800" b="1" dirty="0" smtClean="0">
                <a:solidFill>
                  <a:srgbClr val="002060"/>
                </a:solidFill>
                <a:latin typeface="Comic Sans MS" pitchFamily="66" charset="0"/>
              </a:rPr>
              <a:t> </a:t>
            </a:r>
            <a:r>
              <a:rPr lang="es-MX" sz="2800" b="1" dirty="0" err="1">
                <a:solidFill>
                  <a:srgbClr val="002060"/>
                </a:solidFill>
                <a:latin typeface="Comic Sans MS" pitchFamily="66" charset="0"/>
              </a:rPr>
              <a:t>C</a:t>
            </a:r>
            <a:r>
              <a:rPr lang="es-MX" sz="2800" b="1" dirty="0" err="1" smtClean="0">
                <a:solidFill>
                  <a:srgbClr val="002060"/>
                </a:solidFill>
                <a:latin typeface="Comic Sans MS" pitchFamily="66" charset="0"/>
              </a:rPr>
              <a:t>omb</a:t>
            </a:r>
            <a:endParaRPr lang="es-MX" sz="2800" b="1" dirty="0" smtClean="0">
              <a:solidFill>
                <a:srgbClr val="002060"/>
              </a:solidFill>
              <a:latin typeface="Comic Sans MS" pitchFamily="66" charset="0"/>
            </a:endParaRPr>
          </a:p>
        </p:txBody>
      </p:sp>
      <p:sp>
        <p:nvSpPr>
          <p:cNvPr id="55" name="54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56"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Frequency combs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57" name="Picture 9"/>
          <p:cNvPicPr>
            <a:picLocks noChangeAspect="1" noChangeArrowheads="1"/>
          </p:cNvPicPr>
          <p:nvPr/>
        </p:nvPicPr>
        <p:blipFill>
          <a:blip r:embed="rId5" cstate="print"/>
          <a:srcRect/>
          <a:stretch>
            <a:fillRect/>
          </a:stretch>
        </p:blipFill>
        <p:spPr bwMode="auto">
          <a:xfrm>
            <a:off x="323528" y="6039721"/>
            <a:ext cx="1766615" cy="485623"/>
          </a:xfrm>
          <a:prstGeom prst="rect">
            <a:avLst/>
          </a:prstGeom>
          <a:noFill/>
          <a:ln w="9525">
            <a:noFill/>
            <a:miter lim="800000"/>
            <a:headEnd/>
            <a:tailEnd/>
          </a:ln>
          <a:effectLst/>
        </p:spPr>
      </p:pic>
      <p:pic>
        <p:nvPicPr>
          <p:cNvPr id="58" name="Picture 1"/>
          <p:cNvPicPr>
            <a:picLocks noChangeAspect="1" noChangeArrowheads="1"/>
          </p:cNvPicPr>
          <p:nvPr/>
        </p:nvPicPr>
        <p:blipFill>
          <a:blip r:embed="rId6" cstate="print"/>
          <a:srcRect/>
          <a:stretch>
            <a:fillRect/>
          </a:stretch>
        </p:blipFill>
        <p:spPr bwMode="auto">
          <a:xfrm>
            <a:off x="7466590" y="5877272"/>
            <a:ext cx="993842" cy="787233"/>
          </a:xfrm>
          <a:prstGeom prst="rect">
            <a:avLst/>
          </a:prstGeom>
          <a:noFill/>
          <a:ln w="9525">
            <a:noFill/>
            <a:miter lim="800000"/>
            <a:headEnd/>
            <a:tailEnd/>
          </a:ln>
          <a:effectLst/>
        </p:spPr>
      </p:pic>
      <p:cxnSp>
        <p:nvCxnSpPr>
          <p:cNvPr id="76" name="75 Conector recto de flecha"/>
          <p:cNvCxnSpPr/>
          <p:nvPr/>
        </p:nvCxnSpPr>
        <p:spPr>
          <a:xfrm flipV="1">
            <a:off x="5544000" y="3068960"/>
            <a:ext cx="0" cy="14401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p:nvPr/>
        </p:nvCxnSpPr>
        <p:spPr>
          <a:xfrm flipV="1">
            <a:off x="5436096" y="3068960"/>
            <a:ext cx="0" cy="2096616"/>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1" name="104 Grupo"/>
          <p:cNvGrpSpPr/>
          <p:nvPr/>
        </p:nvGrpSpPr>
        <p:grpSpPr>
          <a:xfrm>
            <a:off x="1953234" y="5085184"/>
            <a:ext cx="3506526" cy="400110"/>
            <a:chOff x="1953234" y="5085184"/>
            <a:chExt cx="3506526" cy="400110"/>
          </a:xfrm>
        </p:grpSpPr>
        <p:sp>
          <p:nvSpPr>
            <p:cNvPr id="29" name="28 CuadroTexto"/>
            <p:cNvSpPr txBox="1"/>
            <p:nvPr/>
          </p:nvSpPr>
          <p:spPr>
            <a:xfrm>
              <a:off x="1953234" y="5085184"/>
              <a:ext cx="314510" cy="400110"/>
            </a:xfrm>
            <a:prstGeom prst="rect">
              <a:avLst/>
            </a:prstGeom>
            <a:noFill/>
            <a:ln w="12700">
              <a:noFill/>
            </a:ln>
          </p:spPr>
          <p:txBody>
            <a:bodyPr wrap="none" rtlCol="0">
              <a:spAutoFit/>
            </a:bodyPr>
            <a:lstStyle/>
            <a:p>
              <a:r>
                <a:rPr lang="es-MX" sz="2000" dirty="0" smtClean="0"/>
                <a:t>0</a:t>
              </a:r>
              <a:endParaRPr lang="es-MX" sz="2000" dirty="0"/>
            </a:p>
          </p:txBody>
        </p:sp>
        <p:cxnSp>
          <p:nvCxnSpPr>
            <p:cNvPr id="82" name="81 Conector recto"/>
            <p:cNvCxnSpPr/>
            <p:nvPr/>
          </p:nvCxnSpPr>
          <p:spPr>
            <a:xfrm>
              <a:off x="2411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2564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2716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2868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3021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3173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3326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a:off x="3478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3630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3783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3935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4088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4240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a:off x="4392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96 Conector recto"/>
            <p:cNvCxnSpPr/>
            <p:nvPr/>
          </p:nvCxnSpPr>
          <p:spPr>
            <a:xfrm>
              <a:off x="4545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97 Conector recto"/>
            <p:cNvCxnSpPr/>
            <p:nvPr/>
          </p:nvCxnSpPr>
          <p:spPr>
            <a:xfrm>
              <a:off x="4697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a:off x="48501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a:off x="50025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100 Conector recto"/>
            <p:cNvCxnSpPr/>
            <p:nvPr/>
          </p:nvCxnSpPr>
          <p:spPr>
            <a:xfrm>
              <a:off x="51549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53073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a:off x="5459760"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a:off x="2267744" y="5085184"/>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108 Grupo"/>
          <p:cNvGrpSpPr/>
          <p:nvPr/>
        </p:nvGrpSpPr>
        <p:grpSpPr>
          <a:xfrm>
            <a:off x="2880000" y="5301208"/>
            <a:ext cx="152400" cy="432048"/>
            <a:chOff x="2843808" y="5301208"/>
            <a:chExt cx="152400" cy="432048"/>
          </a:xfrm>
        </p:grpSpPr>
        <p:cxnSp>
          <p:nvCxnSpPr>
            <p:cNvPr id="107" name="106 Conector recto"/>
            <p:cNvCxnSpPr/>
            <p:nvPr/>
          </p:nvCxnSpPr>
          <p:spPr>
            <a:xfrm>
              <a:off x="2843808" y="530120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107 Conector recto"/>
            <p:cNvCxnSpPr/>
            <p:nvPr/>
          </p:nvCxnSpPr>
          <p:spPr>
            <a:xfrm>
              <a:off x="2996208" y="530120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110 Conector recto de flecha"/>
          <p:cNvCxnSpPr/>
          <p:nvPr/>
        </p:nvCxnSpPr>
        <p:spPr>
          <a:xfrm>
            <a:off x="2483768" y="5733256"/>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111 Conector recto de flecha"/>
          <p:cNvCxnSpPr/>
          <p:nvPr/>
        </p:nvCxnSpPr>
        <p:spPr>
          <a:xfrm flipH="1">
            <a:off x="3068216" y="5724872"/>
            <a:ext cx="351656"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0868" name="Object 4"/>
          <p:cNvGraphicFramePr>
            <a:graphicFrameLocks noChangeAspect="1"/>
          </p:cNvGraphicFramePr>
          <p:nvPr/>
        </p:nvGraphicFramePr>
        <p:xfrm>
          <a:off x="2843808" y="5805264"/>
          <a:ext cx="327025" cy="392783"/>
        </p:xfrm>
        <a:graphic>
          <a:graphicData uri="http://schemas.openxmlformats.org/presentationml/2006/ole">
            <p:oleObj spid="_x0000_s434180" name="Ecuación" r:id="rId7" imgW="164885" imgH="215619" progId="Equation.3">
              <p:embed/>
            </p:oleObj>
          </a:graphicData>
        </a:graphic>
      </p:graphicFrame>
      <p:sp>
        <p:nvSpPr>
          <p:cNvPr id="90" name="89 CuadroTexto"/>
          <p:cNvSpPr txBox="1"/>
          <p:nvPr/>
        </p:nvSpPr>
        <p:spPr>
          <a:xfrm>
            <a:off x="6683613" y="3584477"/>
            <a:ext cx="2640915" cy="369332"/>
          </a:xfrm>
          <a:prstGeom prst="rect">
            <a:avLst/>
          </a:prstGeom>
          <a:noFill/>
        </p:spPr>
        <p:txBody>
          <a:bodyPr wrap="square" rtlCol="0">
            <a:spAutoFit/>
          </a:bodyPr>
          <a:lstStyle/>
          <a:p>
            <a:r>
              <a:rPr lang="es-MX" i="1" dirty="0" err="1" smtClean="0"/>
              <a:t>f</a:t>
            </a:r>
            <a:r>
              <a:rPr lang="es-MX" baseline="-25000" dirty="0" err="1" smtClean="0"/>
              <a:t>o</a:t>
            </a:r>
            <a:r>
              <a:rPr lang="es-MX" dirty="0" smtClean="0"/>
              <a:t> and </a:t>
            </a:r>
            <a:r>
              <a:rPr lang="es-MX" i="1" dirty="0" err="1" smtClean="0"/>
              <a:t>f</a:t>
            </a:r>
            <a:r>
              <a:rPr lang="es-MX" baseline="-25000" dirty="0" err="1" smtClean="0"/>
              <a:t>r</a:t>
            </a:r>
            <a:r>
              <a:rPr lang="es-MX" dirty="0" smtClean="0"/>
              <a:t> : RF </a:t>
            </a:r>
            <a:r>
              <a:rPr lang="es-MX" dirty="0" err="1" smtClean="0"/>
              <a:t>frequencies</a:t>
            </a:r>
            <a:endParaRPr lang="es-MX" dirty="0"/>
          </a:p>
        </p:txBody>
      </p:sp>
      <p:sp>
        <p:nvSpPr>
          <p:cNvPr id="106" name="105 CuadroTexto"/>
          <p:cNvSpPr txBox="1"/>
          <p:nvPr/>
        </p:nvSpPr>
        <p:spPr>
          <a:xfrm>
            <a:off x="6670134" y="3953809"/>
            <a:ext cx="2640915" cy="369332"/>
          </a:xfrm>
          <a:prstGeom prst="rect">
            <a:avLst/>
          </a:prstGeom>
          <a:noFill/>
        </p:spPr>
        <p:txBody>
          <a:bodyPr wrap="square" rtlCol="0">
            <a:spAutoFit/>
          </a:bodyPr>
          <a:lstStyle/>
          <a:p>
            <a:r>
              <a:rPr lang="es-MX" dirty="0" smtClean="0">
                <a:sym typeface="Symbol"/>
              </a:rPr>
              <a:t></a:t>
            </a:r>
            <a:r>
              <a:rPr lang="es-MX" baseline="-25000" dirty="0" smtClean="0">
                <a:sym typeface="Symbol"/>
              </a:rPr>
              <a:t> n</a:t>
            </a:r>
            <a:r>
              <a:rPr lang="es-MX" dirty="0" smtClean="0"/>
              <a:t> : </a:t>
            </a:r>
            <a:r>
              <a:rPr lang="es-MX" dirty="0" err="1" smtClean="0"/>
              <a:t>Optical</a:t>
            </a:r>
            <a:r>
              <a:rPr lang="es-MX" dirty="0" smtClean="0"/>
              <a:t> </a:t>
            </a:r>
            <a:r>
              <a:rPr lang="es-MX" dirty="0" err="1" smtClean="0"/>
              <a:t>frequencies</a:t>
            </a:r>
            <a:endParaRPr lang="es-MX" dirty="0"/>
          </a:p>
        </p:txBody>
      </p:sp>
      <mc:AlternateContent xmlns:mc="http://schemas.openxmlformats.org/markup-compatibility/2006">
        <mc:Choice xmlns:a14="http://schemas.microsoft.com/office/drawing/2010/main" xmlns="" Requires="a14">
          <p:sp>
            <p:nvSpPr>
              <p:cNvPr id="110" name="109 CuadroTexto"/>
              <p:cNvSpPr txBox="1"/>
              <p:nvPr/>
            </p:nvSpPr>
            <p:spPr>
              <a:xfrm>
                <a:off x="6713106" y="4290152"/>
                <a:ext cx="996555" cy="36298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s-MX" b="0" i="1" smtClean="0">
                          <a:latin typeface="Cambria Math"/>
                        </a:rPr>
                        <m:t>𝑛</m:t>
                      </m:r>
                      <m:r>
                        <a:rPr lang="es-MX" b="0" i="1" smtClean="0">
                          <a:latin typeface="Cambria Math"/>
                          <a:ea typeface="Cambria Math"/>
                        </a:rPr>
                        <m:t>≈10</m:t>
                      </m:r>
                      <m:r>
                        <a:rPr lang="es-MX" b="0" i="1" baseline="30000" smtClean="0">
                          <a:latin typeface="Cambria Math"/>
                          <a:ea typeface="Cambria Math"/>
                        </a:rPr>
                        <m:t>6</m:t>
                      </m:r>
                    </m:oMath>
                  </m:oMathPara>
                </a14:m>
                <a:endParaRPr lang="es-MX" baseline="30000" dirty="0"/>
              </a:p>
            </p:txBody>
          </p:sp>
        </mc:Choice>
        <mc:Fallback>
          <p:sp>
            <p:nvSpPr>
              <p:cNvPr id="110" name="109 CuadroTexto"/>
              <p:cNvSpPr txBox="1">
                <a:spLocks noRot="1" noChangeAspect="1" noMove="1" noResize="1" noEditPoints="1" noAdjustHandles="1" noChangeArrowheads="1" noChangeShapeType="1" noTextEdit="1"/>
              </p:cNvSpPr>
              <p:nvPr/>
            </p:nvSpPr>
            <p:spPr>
              <a:xfrm>
                <a:off x="6713106" y="4290152"/>
                <a:ext cx="996555" cy="362984"/>
              </a:xfrm>
              <a:prstGeom prst="rect">
                <a:avLst/>
              </a:prstGeom>
              <a:blipFill rotWithShape="1">
                <a:blip r:embed="rId8" cstate="print"/>
                <a:stretch>
                  <a:fillRect/>
                </a:stretch>
              </a:blipFill>
            </p:spPr>
            <p:txBody>
              <a:bodyPr/>
              <a:lstStyle/>
              <a:p>
                <a:r>
                  <a:rPr lang="es-MX">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0317" y="2492896"/>
            <a:ext cx="6604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ULTRA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STABLE</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LASERS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6" descr="medusa"/>
          <p:cNvPicPr>
            <a:picLocks noChangeAspect="1" noChangeArrowheads="1"/>
          </p:cNvPicPr>
          <p:nvPr/>
        </p:nvPicPr>
        <p:blipFill>
          <a:blip r:embed="rId2" cstate="print"/>
          <a:srcRect/>
          <a:stretch>
            <a:fillRect/>
          </a:stretch>
        </p:blipFill>
        <p:spPr bwMode="auto">
          <a:xfrm>
            <a:off x="395536" y="1700808"/>
            <a:ext cx="4013200" cy="3006725"/>
          </a:xfrm>
          <a:prstGeom prst="rect">
            <a:avLst/>
          </a:prstGeom>
          <a:noFill/>
          <a:ln w="9525">
            <a:noFill/>
            <a:miter lim="800000"/>
            <a:headEnd/>
            <a:tailEnd/>
          </a:ln>
        </p:spPr>
      </p:pic>
      <p:pic>
        <p:nvPicPr>
          <p:cNvPr id="111" name="Picture 4" descr="beatnote"/>
          <p:cNvPicPr>
            <a:picLocks noChangeAspect="1" noChangeArrowheads="1"/>
          </p:cNvPicPr>
          <p:nvPr/>
        </p:nvPicPr>
        <p:blipFill>
          <a:blip r:embed="rId3" cstate="print"/>
          <a:srcRect/>
          <a:stretch>
            <a:fillRect/>
          </a:stretch>
        </p:blipFill>
        <p:spPr bwMode="auto">
          <a:xfrm>
            <a:off x="4499992" y="1700808"/>
            <a:ext cx="4483100" cy="2957512"/>
          </a:xfrm>
          <a:prstGeom prst="rect">
            <a:avLst/>
          </a:prstGeom>
          <a:noFill/>
          <a:ln w="9525">
            <a:noFill/>
            <a:miter lim="800000"/>
            <a:headEnd/>
            <a:tailEnd/>
          </a:ln>
        </p:spPr>
      </p:pic>
      <p:sp>
        <p:nvSpPr>
          <p:cNvPr id="112" name="Text Box 5"/>
          <p:cNvSpPr txBox="1">
            <a:spLocks noChangeArrowheads="1"/>
          </p:cNvSpPr>
          <p:nvPr/>
        </p:nvSpPr>
        <p:spPr bwMode="auto">
          <a:xfrm>
            <a:off x="1727684" y="5229200"/>
            <a:ext cx="5544616" cy="276999"/>
          </a:xfrm>
          <a:prstGeom prst="rect">
            <a:avLst/>
          </a:prstGeom>
          <a:noFill/>
          <a:ln w="9525">
            <a:noFill/>
            <a:miter lim="800000"/>
            <a:headEnd/>
            <a:tailEnd/>
          </a:ln>
        </p:spPr>
        <p:txBody>
          <a:bodyPr wrap="square">
            <a:spAutoFit/>
          </a:bodyPr>
          <a:lstStyle/>
          <a:p>
            <a:pPr eaLnBrk="0" hangingPunct="0"/>
            <a:r>
              <a:rPr lang="en-US" sz="1200" dirty="0"/>
              <a:t>B. C. Young, F. C. Cruz, W. M. </a:t>
            </a:r>
            <a:r>
              <a:rPr lang="en-US" sz="1200" dirty="0" err="1"/>
              <a:t>Itano</a:t>
            </a:r>
            <a:r>
              <a:rPr lang="en-US" sz="1200" dirty="0"/>
              <a:t>, and J. C. </a:t>
            </a:r>
            <a:r>
              <a:rPr lang="en-US" sz="1200" dirty="0" err="1"/>
              <a:t>Bergquist</a:t>
            </a:r>
            <a:r>
              <a:rPr lang="en-US" sz="1200" dirty="0"/>
              <a:t>, Phys. Rev. </a:t>
            </a:r>
            <a:r>
              <a:rPr lang="en-US" sz="1200" dirty="0" err="1"/>
              <a:t>Lett</a:t>
            </a:r>
            <a:r>
              <a:rPr lang="en-US" sz="1200" dirty="0"/>
              <a:t>. </a:t>
            </a:r>
            <a:r>
              <a:rPr lang="en-US" sz="1200" b="1" dirty="0"/>
              <a:t>82</a:t>
            </a:r>
            <a:r>
              <a:rPr lang="en-US" sz="1200" dirty="0"/>
              <a:t>, 3799 (1999).</a:t>
            </a:r>
          </a:p>
        </p:txBody>
      </p:sp>
      <p:sp>
        <p:nvSpPr>
          <p:cNvPr id="113" name="112 CuadroTexto"/>
          <p:cNvSpPr txBox="1"/>
          <p:nvPr/>
        </p:nvSpPr>
        <p:spPr>
          <a:xfrm>
            <a:off x="7092280" y="3284984"/>
            <a:ext cx="995785" cy="369332"/>
          </a:xfrm>
          <a:prstGeom prst="rect">
            <a:avLst/>
          </a:prstGeom>
          <a:noFill/>
        </p:spPr>
        <p:txBody>
          <a:bodyPr wrap="none" rtlCol="0">
            <a:spAutoFit/>
          </a:bodyPr>
          <a:lstStyle/>
          <a:p>
            <a:r>
              <a:rPr lang="es-MX" b="1" dirty="0" smtClean="0">
                <a:solidFill>
                  <a:srgbClr val="FF0000"/>
                </a:solidFill>
                <a:latin typeface="Times New Roman" pitchFamily="18" charset="0"/>
                <a:cs typeface="Times New Roman" pitchFamily="18" charset="0"/>
              </a:rPr>
              <a:t>Q = 10</a:t>
            </a:r>
            <a:r>
              <a:rPr lang="es-MX" b="1" baseline="30000" dirty="0" smtClean="0">
                <a:solidFill>
                  <a:srgbClr val="FF0000"/>
                </a:solidFill>
                <a:latin typeface="Times New Roman" pitchFamily="18" charset="0"/>
                <a:cs typeface="Times New Roman" pitchFamily="18" charset="0"/>
              </a:rPr>
              <a:t>15</a:t>
            </a:r>
            <a:endParaRPr lang="es-MX" b="1" baseline="30000" dirty="0">
              <a:solidFill>
                <a:srgbClr val="FF0000"/>
              </a:solidFill>
              <a:latin typeface="Times New Roman" pitchFamily="18" charset="0"/>
              <a:cs typeface="Times New Roman" pitchFamily="18" charset="0"/>
            </a:endParaRPr>
          </a:p>
        </p:txBody>
      </p:sp>
      <p:sp>
        <p:nvSpPr>
          <p:cNvPr id="35" name="34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6"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10" name="Picture 9"/>
          <p:cNvPicPr>
            <a:picLocks noChangeAspect="1" noChangeArrowheads="1"/>
          </p:cNvPicPr>
          <p:nvPr/>
        </p:nvPicPr>
        <p:blipFill>
          <a:blip r:embed="rId4"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11" name="Picture 1"/>
          <p:cNvPicPr>
            <a:picLocks noChangeAspect="1" noChangeArrowheads="1"/>
          </p:cNvPicPr>
          <p:nvPr/>
        </p:nvPicPr>
        <p:blipFill>
          <a:blip r:embed="rId5" cstate="print"/>
          <a:srcRect/>
          <a:stretch>
            <a:fillRect/>
          </a:stretch>
        </p:blipFill>
        <p:spPr bwMode="auto">
          <a:xfrm>
            <a:off x="7466590" y="5877272"/>
            <a:ext cx="993842" cy="7872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
          <p:cNvSpPr txBox="1">
            <a:spLocks noChangeArrowheads="1"/>
          </p:cNvSpPr>
          <p:nvPr/>
        </p:nvSpPr>
        <p:spPr bwMode="auto">
          <a:xfrm>
            <a:off x="2123728" y="4869160"/>
            <a:ext cx="5256584" cy="646331"/>
          </a:xfrm>
          <a:prstGeom prst="rect">
            <a:avLst/>
          </a:prstGeom>
          <a:noFill/>
          <a:ln w="9525">
            <a:noFill/>
            <a:miter lim="800000"/>
            <a:headEnd/>
            <a:tailEnd/>
          </a:ln>
        </p:spPr>
        <p:txBody>
          <a:bodyPr wrap="square">
            <a:spAutoFit/>
          </a:bodyPr>
          <a:lstStyle/>
          <a:p>
            <a:pPr algn="just" eaLnBrk="0" hangingPunct="0"/>
            <a:r>
              <a:rPr lang="en-US" sz="1200" dirty="0" smtClean="0"/>
              <a:t>Y. Y. Jiang, A. D. Ludlow, N. D. Lemke, R. W. Fox, J. A. Sherman, L.-S. Ma and C. W. Oates, </a:t>
            </a:r>
            <a:r>
              <a:rPr lang="en-US" sz="1200" i="1" dirty="0" smtClean="0"/>
              <a:t>Making optical atomic clocks more stable with 10</a:t>
            </a:r>
            <a:r>
              <a:rPr lang="en-US" sz="1200" i="1" baseline="30000" dirty="0" smtClean="0"/>
              <a:t>-16</a:t>
            </a:r>
            <a:r>
              <a:rPr lang="en-US" sz="1200" i="1" dirty="0" smtClean="0"/>
              <a:t>-level laser stabilization</a:t>
            </a:r>
            <a:r>
              <a:rPr lang="en-US" sz="1200" dirty="0" smtClean="0"/>
              <a:t>, </a:t>
            </a:r>
            <a:r>
              <a:rPr lang="en-US" sz="1200" b="1" dirty="0" smtClean="0"/>
              <a:t>Nature Photonics</a:t>
            </a:r>
            <a:r>
              <a:rPr lang="en-US" sz="1200" dirty="0" smtClean="0"/>
              <a:t>, Vol. 5, March 2011, 158.</a:t>
            </a:r>
            <a:endParaRPr lang="en-US" sz="1200" dirty="0"/>
          </a:p>
        </p:txBody>
      </p:sp>
      <p:sp>
        <p:nvSpPr>
          <p:cNvPr id="40" name="39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41"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14" name="Picture 4" descr="IMG_1061"/>
          <p:cNvPicPr>
            <a:picLocks noChangeAspect="1" noChangeArrowheads="1"/>
          </p:cNvPicPr>
          <p:nvPr/>
        </p:nvPicPr>
        <p:blipFill>
          <a:blip r:embed="rId3" cstate="print"/>
          <a:srcRect l="14388" t="23010" r="23480" b="3355"/>
          <a:stretch>
            <a:fillRect/>
          </a:stretch>
        </p:blipFill>
        <p:spPr bwMode="auto">
          <a:xfrm>
            <a:off x="683568" y="1556792"/>
            <a:ext cx="3447804" cy="3063600"/>
          </a:xfrm>
          <a:prstGeom prst="rect">
            <a:avLst/>
          </a:prstGeom>
          <a:noFill/>
          <a:ln w="9525">
            <a:noFill/>
            <a:miter lim="800000"/>
            <a:headEnd/>
            <a:tailEnd/>
          </a:ln>
        </p:spPr>
      </p:pic>
      <p:graphicFrame>
        <p:nvGraphicFramePr>
          <p:cNvPr id="15" name="Object 2"/>
          <p:cNvGraphicFramePr>
            <a:graphicFrameLocks noChangeAspect="1"/>
          </p:cNvGraphicFramePr>
          <p:nvPr>
            <p:extLst>
              <p:ext uri="{D42A27DB-BD31-4B8C-83A1-F6EECF244321}">
                <p14:modId xmlns:p14="http://schemas.microsoft.com/office/powerpoint/2010/main" xmlns="" val="1570969106"/>
              </p:ext>
            </p:extLst>
          </p:nvPr>
        </p:nvGraphicFramePr>
        <p:xfrm>
          <a:off x="4427984" y="1628800"/>
          <a:ext cx="3883025" cy="2994025"/>
        </p:xfrm>
        <a:graphic>
          <a:graphicData uri="http://schemas.openxmlformats.org/presentationml/2006/ole">
            <p:oleObj spid="_x0000_s224350" name="Graph" r:id="rId4" imgW="4028732" imgH="3113111" progId="">
              <p:embed/>
            </p:oleObj>
          </a:graphicData>
        </a:graphic>
      </p:graphicFrame>
      <p:pic>
        <p:nvPicPr>
          <p:cNvPr id="9" name="Picture 9"/>
          <p:cNvPicPr>
            <a:picLocks noChangeAspect="1" noChangeArrowheads="1"/>
          </p:cNvPicPr>
          <p:nvPr/>
        </p:nvPicPr>
        <p:blipFill>
          <a:blip r:embed="rId5"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10" name="Picture 1"/>
          <p:cNvPicPr>
            <a:picLocks noChangeAspect="1" noChangeArrowheads="1"/>
          </p:cNvPicPr>
          <p:nvPr/>
        </p:nvPicPr>
        <p:blipFill>
          <a:blip r:embed="rId6" cstate="print"/>
          <a:srcRect/>
          <a:stretch>
            <a:fillRect/>
          </a:stretch>
        </p:blipFill>
        <p:spPr bwMode="auto">
          <a:xfrm>
            <a:off x="7466590" y="5877272"/>
            <a:ext cx="993842" cy="7872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p:cNvPicPr>
            <a:picLocks noChangeAspect="1" noChangeArrowheads="1"/>
          </p:cNvPicPr>
          <p:nvPr/>
        </p:nvPicPr>
        <p:blipFill>
          <a:blip r:embed="rId2" cstate="print"/>
          <a:srcRect/>
          <a:stretch>
            <a:fillRect/>
          </a:stretch>
        </p:blipFill>
        <p:spPr bwMode="auto">
          <a:xfrm>
            <a:off x="3337644" y="1556792"/>
            <a:ext cx="4330700" cy="4324350"/>
          </a:xfrm>
          <a:prstGeom prst="rect">
            <a:avLst/>
          </a:prstGeom>
          <a:noFill/>
          <a:ln w="9525">
            <a:noFill/>
            <a:miter lim="800000"/>
            <a:headEnd/>
            <a:tailEnd/>
          </a:ln>
          <a:effectLst/>
        </p:spPr>
      </p:pic>
      <p:sp>
        <p:nvSpPr>
          <p:cNvPr id="36" name="Text Box 5"/>
          <p:cNvSpPr txBox="1">
            <a:spLocks noChangeArrowheads="1"/>
          </p:cNvSpPr>
          <p:nvPr/>
        </p:nvSpPr>
        <p:spPr bwMode="auto">
          <a:xfrm>
            <a:off x="251520" y="2924944"/>
            <a:ext cx="2736304" cy="1200329"/>
          </a:xfrm>
          <a:prstGeom prst="rect">
            <a:avLst/>
          </a:prstGeom>
          <a:noFill/>
          <a:ln w="9525">
            <a:noFill/>
            <a:miter lim="800000"/>
            <a:headEnd/>
            <a:tailEnd/>
          </a:ln>
        </p:spPr>
        <p:txBody>
          <a:bodyPr wrap="square">
            <a:spAutoFit/>
          </a:bodyPr>
          <a:lstStyle/>
          <a:p>
            <a:pPr algn="just" eaLnBrk="0" hangingPunct="0"/>
            <a:r>
              <a:rPr lang="en-US" sz="1200" dirty="0" smtClean="0"/>
              <a:t>Y. Y. Jiang, A. D. Ludlow, N. D. Lemke, R. W. Fox, J. A. Sherman, L.-S. Ma and C. W. Oates, </a:t>
            </a:r>
            <a:r>
              <a:rPr lang="en-US" sz="1200" i="1" dirty="0" smtClean="0"/>
              <a:t>Making optical atomic clocks more stable with 10</a:t>
            </a:r>
            <a:r>
              <a:rPr lang="en-US" sz="1200" i="1" baseline="30000" dirty="0" smtClean="0"/>
              <a:t>-16</a:t>
            </a:r>
            <a:r>
              <a:rPr lang="en-US" sz="1200" i="1" dirty="0" smtClean="0"/>
              <a:t>-level laser stabilization</a:t>
            </a:r>
            <a:r>
              <a:rPr lang="en-US" sz="1200" dirty="0" smtClean="0"/>
              <a:t>, Nature Photonics, Vol. 5, March 2011, 158.</a:t>
            </a:r>
            <a:endParaRPr lang="en-US" sz="1200" dirty="0"/>
          </a:p>
        </p:txBody>
      </p:sp>
      <p:sp>
        <p:nvSpPr>
          <p:cNvPr id="33" name="3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5"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8" name="Picture 9"/>
          <p:cNvPicPr>
            <a:picLocks noChangeAspect="1" noChangeArrowheads="1"/>
          </p:cNvPicPr>
          <p:nvPr/>
        </p:nvPicPr>
        <p:blipFill>
          <a:blip r:embed="rId3"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9" name="Picture 1"/>
          <p:cNvPicPr>
            <a:picLocks noChangeAspect="1" noChangeArrowheads="1"/>
          </p:cNvPicPr>
          <p:nvPr/>
        </p:nvPicPr>
        <p:blipFill>
          <a:blip r:embed="rId4" cstate="print"/>
          <a:srcRect/>
          <a:stretch>
            <a:fillRect/>
          </a:stretch>
        </p:blipFill>
        <p:spPr bwMode="auto">
          <a:xfrm>
            <a:off x="7466590" y="5877272"/>
            <a:ext cx="993842" cy="787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94 CuadroTexto"/>
          <p:cNvSpPr txBox="1"/>
          <p:nvPr/>
        </p:nvSpPr>
        <p:spPr>
          <a:xfrm>
            <a:off x="683568" y="1412776"/>
            <a:ext cx="7776864" cy="523220"/>
          </a:xfrm>
          <a:prstGeom prst="rect">
            <a:avLst/>
          </a:prstGeom>
          <a:noFill/>
        </p:spPr>
        <p:txBody>
          <a:bodyPr wrap="square" rtlCol="0">
            <a:spAutoFit/>
          </a:bodyPr>
          <a:lstStyle/>
          <a:p>
            <a:pPr algn="ctr"/>
            <a:r>
              <a:rPr lang="es-MX" sz="2800" b="1" dirty="0" err="1" smtClean="0">
                <a:solidFill>
                  <a:srgbClr val="002060"/>
                </a:solidFill>
                <a:latin typeface="Comic Sans MS" pitchFamily="66" charset="0"/>
              </a:rPr>
              <a:t>Cryogenic</a:t>
            </a:r>
            <a:r>
              <a:rPr lang="es-MX" sz="2800" b="1" dirty="0" smtClean="0">
                <a:solidFill>
                  <a:srgbClr val="002060"/>
                </a:solidFill>
                <a:latin typeface="Comic Sans MS" pitchFamily="66" charset="0"/>
              </a:rPr>
              <a:t> ULE </a:t>
            </a:r>
            <a:r>
              <a:rPr lang="es-MX" sz="2800" b="1" dirty="0" err="1" smtClean="0">
                <a:solidFill>
                  <a:srgbClr val="002060"/>
                </a:solidFill>
                <a:latin typeface="Comic Sans MS" pitchFamily="66" charset="0"/>
              </a:rPr>
              <a:t>Cavities</a:t>
            </a:r>
            <a:endParaRPr lang="es-MX" sz="2400" b="1" dirty="0">
              <a:solidFill>
                <a:srgbClr val="002060"/>
              </a:solidFill>
              <a:latin typeface="Comic Sans MS" pitchFamily="66" charset="0"/>
            </a:endParaRPr>
          </a:p>
        </p:txBody>
      </p:sp>
      <p:pic>
        <p:nvPicPr>
          <p:cNvPr id="116738" name="Picture 2"/>
          <p:cNvPicPr>
            <a:picLocks noChangeAspect="1" noChangeArrowheads="1"/>
          </p:cNvPicPr>
          <p:nvPr/>
        </p:nvPicPr>
        <p:blipFill>
          <a:blip r:embed="rId2" cstate="print"/>
          <a:srcRect/>
          <a:stretch>
            <a:fillRect/>
          </a:stretch>
        </p:blipFill>
        <p:spPr bwMode="auto">
          <a:xfrm>
            <a:off x="1691680" y="2492896"/>
            <a:ext cx="1840230" cy="3691890"/>
          </a:xfrm>
          <a:prstGeom prst="rect">
            <a:avLst/>
          </a:prstGeom>
          <a:noFill/>
          <a:ln w="9525">
            <a:noFill/>
            <a:miter lim="800000"/>
            <a:headEnd/>
            <a:tailEnd/>
          </a:ln>
        </p:spPr>
      </p:pic>
      <p:pic>
        <p:nvPicPr>
          <p:cNvPr id="116740" name="Picture 4"/>
          <p:cNvPicPr>
            <a:picLocks noChangeAspect="1" noChangeArrowheads="1"/>
          </p:cNvPicPr>
          <p:nvPr/>
        </p:nvPicPr>
        <p:blipFill>
          <a:blip r:embed="rId3" cstate="print"/>
          <a:stretch>
            <a:fillRect/>
          </a:stretch>
        </p:blipFill>
        <p:spPr bwMode="auto">
          <a:xfrm>
            <a:off x="3923928" y="2708920"/>
            <a:ext cx="3799840" cy="3444240"/>
          </a:xfrm>
          <a:prstGeom prst="rect">
            <a:avLst/>
          </a:prstGeom>
          <a:noFill/>
          <a:ln w="9525">
            <a:noFill/>
            <a:miter lim="800000"/>
            <a:headEnd/>
            <a:tailEnd/>
          </a:ln>
        </p:spPr>
      </p:pic>
      <p:sp>
        <p:nvSpPr>
          <p:cNvPr id="33" name="3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5"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9" name="Picture 9"/>
          <p:cNvPicPr>
            <a:picLocks noChangeAspect="1" noChangeArrowheads="1"/>
          </p:cNvPicPr>
          <p:nvPr/>
        </p:nvPicPr>
        <p:blipFill>
          <a:blip r:embed="rId4"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10" name="Picture 1"/>
          <p:cNvPicPr>
            <a:picLocks noChangeAspect="1" noChangeArrowheads="1"/>
          </p:cNvPicPr>
          <p:nvPr/>
        </p:nvPicPr>
        <p:blipFill>
          <a:blip r:embed="rId5" cstate="print"/>
          <a:srcRect/>
          <a:stretch>
            <a:fillRect/>
          </a:stretch>
        </p:blipFill>
        <p:spPr bwMode="auto">
          <a:xfrm>
            <a:off x="7466590" y="5877272"/>
            <a:ext cx="993842" cy="787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204864"/>
            <a:ext cx="673476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2015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international</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year</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light</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755576" y="1412776"/>
            <a:ext cx="7346950" cy="3041650"/>
          </a:xfrm>
          <a:prstGeom prst="rect">
            <a:avLst/>
          </a:prstGeom>
          <a:noFill/>
          <a:ln w="9525">
            <a:noFill/>
            <a:miter lim="800000"/>
            <a:headEnd/>
            <a:tailEnd/>
          </a:ln>
        </p:spPr>
      </p:pic>
      <p:sp>
        <p:nvSpPr>
          <p:cNvPr id="32" name="31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3"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29593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15" t="15486" r="8606" b="40297"/>
          <a:stretch/>
        </p:blipFill>
        <p:spPr bwMode="auto">
          <a:xfrm>
            <a:off x="1188691" y="4581128"/>
            <a:ext cx="6480720" cy="1970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1831443" y="1562666"/>
            <a:ext cx="5618480" cy="4084320"/>
          </a:xfrm>
          <a:prstGeom prst="rect">
            <a:avLst/>
          </a:prstGeom>
          <a:noFill/>
          <a:ln w="9525">
            <a:noFill/>
            <a:miter lim="800000"/>
            <a:headEnd/>
            <a:tailEnd/>
          </a:ln>
        </p:spPr>
      </p:pic>
      <p:sp>
        <p:nvSpPr>
          <p:cNvPr id="32" name="31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3"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Ultra stable lasers and </a:t>
            </a:r>
            <a:r>
              <a:rPr lang="en-US" sz="2400" b="1" dirty="0" err="1" smtClean="0">
                <a:solidFill>
                  <a:schemeClr val="bg1"/>
                </a:solidFill>
              </a:rPr>
              <a:t>ULE</a:t>
            </a:r>
            <a:r>
              <a:rPr lang="en-US" sz="2400" b="1" dirty="0" smtClean="0">
                <a:solidFill>
                  <a:schemeClr val="bg1"/>
                </a:solidFill>
              </a:rPr>
              <a:t> cavities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8"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9" name="Picture 9"/>
          <p:cNvPicPr>
            <a:picLocks noChangeAspect="1" noChangeArrowheads="1"/>
          </p:cNvPicPr>
          <p:nvPr/>
        </p:nvPicPr>
        <p:blipFill>
          <a:blip r:embed="rId4" cstate="print"/>
          <a:srcRect/>
          <a:stretch>
            <a:fillRect/>
          </a:stretch>
        </p:blipFill>
        <p:spPr bwMode="auto">
          <a:xfrm>
            <a:off x="467544" y="6021288"/>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uadroTexto"/>
          <p:cNvSpPr txBox="1"/>
          <p:nvPr/>
        </p:nvSpPr>
        <p:spPr>
          <a:xfrm>
            <a:off x="1979712" y="969762"/>
            <a:ext cx="5544615" cy="830997"/>
          </a:xfrm>
          <a:prstGeom prst="rect">
            <a:avLst/>
          </a:prstGeom>
          <a:noFill/>
        </p:spPr>
        <p:txBody>
          <a:bodyPr wrap="square" rtlCol="0">
            <a:spAutoFit/>
          </a:bodyPr>
          <a:lstStyle/>
          <a:p>
            <a:pPr algn="ctr"/>
            <a:r>
              <a:rPr lang="es-MX" sz="2400" b="1" dirty="0" smtClean="0">
                <a:latin typeface="Comic Sans MS" pitchFamily="66" charset="0"/>
              </a:rPr>
              <a:t>Ultra </a:t>
            </a:r>
            <a:r>
              <a:rPr lang="es-MX" sz="2400" b="1" dirty="0" err="1" smtClean="0">
                <a:latin typeface="Comic Sans MS" pitchFamily="66" charset="0"/>
              </a:rPr>
              <a:t>stable</a:t>
            </a:r>
            <a:r>
              <a:rPr lang="es-MX" sz="2400" b="1" dirty="0" smtClean="0">
                <a:latin typeface="Comic Sans MS" pitchFamily="66" charset="0"/>
              </a:rPr>
              <a:t> </a:t>
            </a:r>
            <a:r>
              <a:rPr lang="es-MX" sz="2400" b="1" dirty="0" err="1" smtClean="0">
                <a:latin typeface="Comic Sans MS" pitchFamily="66" charset="0"/>
              </a:rPr>
              <a:t>microwave</a:t>
            </a:r>
            <a:r>
              <a:rPr lang="es-MX" sz="2400" b="1" dirty="0" smtClean="0">
                <a:latin typeface="Comic Sans MS" pitchFamily="66" charset="0"/>
              </a:rPr>
              <a:t> </a:t>
            </a:r>
            <a:r>
              <a:rPr lang="es-MX" sz="2400" b="1" dirty="0" err="1" smtClean="0">
                <a:latin typeface="Comic Sans MS" pitchFamily="66" charset="0"/>
              </a:rPr>
              <a:t>frequencies</a:t>
            </a:r>
            <a:r>
              <a:rPr lang="es-MX" sz="2400" b="1" dirty="0" smtClean="0">
                <a:latin typeface="Comic Sans MS" pitchFamily="66" charset="0"/>
              </a:rPr>
              <a:t> </a:t>
            </a:r>
            <a:r>
              <a:rPr lang="es-MX" sz="2400" b="1" dirty="0" err="1" smtClean="0">
                <a:latin typeface="Comic Sans MS" pitchFamily="66" charset="0"/>
              </a:rPr>
              <a:t>from</a:t>
            </a:r>
            <a:r>
              <a:rPr lang="es-MX" sz="2400" b="1" dirty="0" smtClean="0">
                <a:latin typeface="Comic Sans MS" pitchFamily="66" charset="0"/>
              </a:rPr>
              <a:t> </a:t>
            </a:r>
            <a:r>
              <a:rPr lang="es-MX" sz="2400" b="1" dirty="0" err="1" smtClean="0">
                <a:latin typeface="Comic Sans MS" pitchFamily="66" charset="0"/>
              </a:rPr>
              <a:t>optical</a:t>
            </a:r>
            <a:r>
              <a:rPr lang="es-MX" sz="2400" b="1" dirty="0" smtClean="0">
                <a:latin typeface="Comic Sans MS" pitchFamily="66" charset="0"/>
              </a:rPr>
              <a:t> </a:t>
            </a:r>
            <a:r>
              <a:rPr lang="es-MX" sz="2400" b="1" dirty="0" err="1" smtClean="0">
                <a:latin typeface="Comic Sans MS" pitchFamily="66" charset="0"/>
              </a:rPr>
              <a:t>oscillators</a:t>
            </a:r>
            <a:endParaRPr lang="es-MX" sz="2400" b="1" dirty="0">
              <a:latin typeface="Comic Sans MS" pitchFamily="66" charset="0"/>
            </a:endParaRPr>
          </a:p>
        </p:txBody>
      </p:sp>
      <p:pic>
        <p:nvPicPr>
          <p:cNvPr id="30" name="Picture 4"/>
          <p:cNvPicPr>
            <a:picLocks noChangeAspect="1" noChangeArrowheads="1"/>
          </p:cNvPicPr>
          <p:nvPr/>
        </p:nvPicPr>
        <p:blipFill>
          <a:blip r:embed="rId2" cstate="print"/>
          <a:srcRect/>
          <a:stretch>
            <a:fillRect/>
          </a:stretch>
        </p:blipFill>
        <p:spPr bwMode="auto">
          <a:xfrm>
            <a:off x="1115616" y="1772816"/>
            <a:ext cx="6851650" cy="4470400"/>
          </a:xfrm>
          <a:prstGeom prst="rect">
            <a:avLst/>
          </a:prstGeom>
          <a:noFill/>
          <a:ln w="9525">
            <a:noFill/>
            <a:miter lim="800000"/>
            <a:headEnd/>
            <a:tailEnd/>
          </a:ln>
          <a:effectLst/>
        </p:spPr>
      </p:pic>
      <p:sp>
        <p:nvSpPr>
          <p:cNvPr id="31" name="30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2"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Frequency combs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a:stretch>
            <a:fillRect/>
          </a:stretch>
        </p:blipFill>
        <p:spPr bwMode="auto">
          <a:xfrm>
            <a:off x="323528" y="6039721"/>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79556" y="2492896"/>
            <a:ext cx="68062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OPTICAL</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TRANSITIONS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1"/>
          <p:cNvSpPr>
            <a:spLocks noChangeArrowheads="1"/>
          </p:cNvSpPr>
          <p:nvPr/>
        </p:nvSpPr>
        <p:spPr bwMode="auto">
          <a:xfrm>
            <a:off x="971600" y="2204864"/>
            <a:ext cx="72362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 significant number of optical atomic reference transitions are currently being studied, within the two generic categories of electromagnetically trapped single ions and multiple atoms trapped in optical lattices. </a:t>
            </a:r>
            <a:endParaRPr kumimoji="0" lang="es-MX" altLang="ja-JP"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Research is very much a work-in-progress and covers several ion species, but is concentrated primarily on 2 atom species (</a:t>
            </a:r>
            <a:r>
              <a:rPr kumimoji="0" lang="en-US" altLang="ja-JP" sz="2400" b="0" i="0" u="none" strike="noStrike" cap="none" normalizeH="0" baseline="30000" dirty="0" err="1" smtClean="0">
                <a:ln>
                  <a:noFill/>
                </a:ln>
                <a:solidFill>
                  <a:schemeClr val="tx1"/>
                </a:solidFill>
                <a:effectLst/>
                <a:latin typeface="Times New Roman" pitchFamily="18" charset="0"/>
                <a:ea typeface="MS Mincho" pitchFamily="49" charset="-128"/>
                <a:cs typeface="Times New Roman" pitchFamily="18" charset="0"/>
              </a:rPr>
              <a:t>87</a:t>
            </a:r>
            <a:r>
              <a:rPr kumimoji="0" lang="en-US" altLang="ja-JP" sz="24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Sr</a:t>
            </a:r>
            <a:r>
              <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a:t>
            </a:r>
            <a:r>
              <a:rPr kumimoji="0" lang="en-US" altLang="ja-JP" sz="2400" b="0" i="0" u="none" strike="noStrike" cap="none" normalizeH="0" baseline="30000" dirty="0" err="1" smtClean="0">
                <a:ln>
                  <a:noFill/>
                </a:ln>
                <a:solidFill>
                  <a:schemeClr val="tx1"/>
                </a:solidFill>
                <a:effectLst/>
                <a:latin typeface="Times New Roman" pitchFamily="18" charset="0"/>
                <a:ea typeface="MS Mincho" pitchFamily="49" charset="-128"/>
                <a:cs typeface="Times New Roman" pitchFamily="18" charset="0"/>
              </a:rPr>
              <a:t>171</a:t>
            </a:r>
            <a:r>
              <a:rPr kumimoji="0" lang="en-US" altLang="ja-JP" sz="24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Yb</a:t>
            </a:r>
            <a:r>
              <a:rPr kumimoji="0" lang="en-US" altLang="ja-JP" sz="2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en-US" altLang="ja-JP"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35201" name="Object 1"/>
          <p:cNvGraphicFramePr>
            <a:graphicFrameLocks noChangeAspect="1"/>
          </p:cNvGraphicFramePr>
          <p:nvPr/>
        </p:nvGraphicFramePr>
        <p:xfrm>
          <a:off x="1403648" y="1988840"/>
          <a:ext cx="6192688" cy="2505075"/>
        </p:xfrm>
        <a:graphic>
          <a:graphicData uri="http://schemas.openxmlformats.org/presentationml/2006/ole">
            <p:oleObj spid="_x0000_s435201" name="Documento" r:id="rId3" imgW="5899432" imgH="2507029" progId="Word.Document.12">
              <p:embed/>
            </p:oleObj>
          </a:graphicData>
        </a:graphic>
      </p:graphicFrame>
      <p:sp>
        <p:nvSpPr>
          <p:cNvPr id="435203" name="Rectangle 3"/>
          <p:cNvSpPr>
            <a:spLocks noChangeArrowheads="1"/>
          </p:cNvSpPr>
          <p:nvPr/>
        </p:nvSpPr>
        <p:spPr bwMode="auto">
          <a:xfrm>
            <a:off x="1331640" y="4511442"/>
            <a:ext cx="568863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12925" algn="l"/>
              </a:tabLst>
            </a:pP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JILA</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Colorado and NIST Joint Institute for Laboratory Astrophysics;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UIbk</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Innsbruck;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NICT</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National Institute of Information and  Communications Technology;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UTokyo</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Tokyo;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U.Flo</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Florence;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U.Duess</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Düsseldorf;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U.Prov</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University of Provence;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ECNU</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East China National University;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WIPM</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Wuhan Institute of Physics and Mathematics; </a:t>
            </a:r>
            <a:r>
              <a:rPr kumimoji="0" lang="en-US" altLang="ja-JP" sz="1000" b="0" i="1"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LUH</a:t>
            </a:r>
            <a:r>
              <a:rPr kumimoji="0" lang="en-US" altLang="ja-JP" sz="1000" b="0" i="1"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Leibnitz University of Hanover.</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CuadroTexto"/>
          <p:cNvSpPr txBox="1"/>
          <p:nvPr/>
        </p:nvSpPr>
        <p:spPr>
          <a:xfrm>
            <a:off x="395536" y="548680"/>
            <a:ext cx="8208912" cy="830997"/>
          </a:xfrm>
          <a:prstGeom prst="rect">
            <a:avLst/>
          </a:prstGeom>
          <a:noFill/>
        </p:spPr>
        <p:txBody>
          <a:bodyPr wrap="square" rtlCol="0">
            <a:spAutoFit/>
          </a:bodyPr>
          <a:lstStyle/>
          <a:p>
            <a:pPr algn="ctr"/>
            <a:r>
              <a:rPr lang="en-US" altLang="ja-JP" sz="2400" i="1" dirty="0" smtClean="0">
                <a:latin typeface="Arial" pitchFamily="34" charset="0"/>
                <a:ea typeface="MS Mincho" pitchFamily="49" charset="-128"/>
                <a:cs typeface="Arial" pitchFamily="34" charset="0"/>
              </a:rPr>
              <a:t>R&amp;D on different ion and atom lattice clock species of various </a:t>
            </a:r>
            <a:r>
              <a:rPr lang="en-US" altLang="ja-JP" sz="2400" i="1" dirty="0" err="1" smtClean="0">
                <a:latin typeface="Arial" pitchFamily="34" charset="0"/>
                <a:ea typeface="MS Mincho" pitchFamily="49" charset="-128"/>
                <a:cs typeface="Arial" pitchFamily="34" charset="0"/>
              </a:rPr>
              <a:t>NMIs</a:t>
            </a:r>
            <a:r>
              <a:rPr lang="en-US" altLang="ja-JP" sz="2400" i="1" dirty="0" smtClean="0">
                <a:latin typeface="Arial" pitchFamily="34" charset="0"/>
                <a:ea typeface="MS Mincho" pitchFamily="49" charset="-128"/>
                <a:cs typeface="Arial" pitchFamily="34" charset="0"/>
              </a:rPr>
              <a:t> and research </a:t>
            </a:r>
            <a:r>
              <a:rPr lang="en-US" altLang="ja-JP" sz="2400" i="1" dirty="0" smtClean="0">
                <a:latin typeface="Arial" pitchFamily="34" charset="0"/>
                <a:ea typeface="MS Mincho" pitchFamily="49" charset="-128"/>
                <a:cs typeface="Arial" pitchFamily="34" charset="0"/>
              </a:rPr>
              <a:t>groups</a:t>
            </a:r>
            <a:endParaRPr lang="es-MX"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1" name="Picture 1"/>
          <p:cNvPicPr>
            <a:picLocks noChangeAspect="1" noChangeArrowheads="1"/>
          </p:cNvPicPr>
          <p:nvPr/>
        </p:nvPicPr>
        <p:blipFill>
          <a:blip r:embed="rId2" cstate="print"/>
          <a:srcRect/>
          <a:stretch>
            <a:fillRect/>
          </a:stretch>
        </p:blipFill>
        <p:spPr bwMode="auto">
          <a:xfrm>
            <a:off x="1691680" y="1556792"/>
            <a:ext cx="5220072" cy="3168650"/>
          </a:xfrm>
          <a:prstGeom prst="rect">
            <a:avLst/>
          </a:prstGeom>
          <a:noFill/>
        </p:spPr>
      </p:pic>
      <p:sp>
        <p:nvSpPr>
          <p:cNvPr id="465922" name="Text Box 1"/>
          <p:cNvSpPr txBox="1">
            <a:spLocks noChangeArrowheads="1"/>
          </p:cNvSpPr>
          <p:nvPr/>
        </p:nvSpPr>
        <p:spPr bwMode="auto">
          <a:xfrm>
            <a:off x="4714875" y="2219325"/>
            <a:ext cx="647700" cy="23812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659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465924"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65925" name="Rectangle 5"/>
          <p:cNvSpPr>
            <a:spLocks noChangeArrowheads="1"/>
          </p:cNvSpPr>
          <p:nvPr/>
        </p:nvSpPr>
        <p:spPr bwMode="auto">
          <a:xfrm>
            <a:off x="1619672" y="4869160"/>
            <a:ext cx="5256584" cy="4111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000" b="0" i="1" u="none" strike="noStrike" cap="none" normalizeH="0" baseline="0" dirty="0" smtClean="0">
                <a:ln>
                  <a:noFill/>
                </a:ln>
                <a:solidFill>
                  <a:schemeClr val="tx1"/>
                </a:solidFill>
                <a:effectLst/>
                <a:latin typeface="Arial" pitchFamily="34" charset="0"/>
                <a:ea typeface="MS Mincho" pitchFamily="49" charset="-128"/>
                <a:cs typeface="Arial" pitchFamily="34" charset="0"/>
              </a:rPr>
              <a:t> “Estimated frequency uncertainty” refers to the uncertainty relative to the reference transition of the clock. </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323528" y="476672"/>
            <a:ext cx="8496944" cy="461665"/>
          </a:xfrm>
          <a:prstGeom prst="rect">
            <a:avLst/>
          </a:prstGeom>
          <a:noFill/>
        </p:spPr>
        <p:txBody>
          <a:bodyPr wrap="square" rtlCol="0">
            <a:spAutoFit/>
          </a:bodyPr>
          <a:lstStyle/>
          <a:p>
            <a:pPr algn="ctr"/>
            <a:r>
              <a:rPr lang="en-US" altLang="ja-JP" sz="2400" i="1" dirty="0" smtClean="0">
                <a:latin typeface="Arial" pitchFamily="34" charset="0"/>
                <a:ea typeface="MS Mincho" pitchFamily="49" charset="-128"/>
                <a:cs typeface="Arial" pitchFamily="34" charset="0"/>
              </a:rPr>
              <a:t>Current optical clock status for different ion and atom </a:t>
            </a:r>
            <a:r>
              <a:rPr lang="en-US" altLang="ja-JP" sz="2400" i="1" dirty="0" smtClean="0">
                <a:latin typeface="Arial" pitchFamily="34" charset="0"/>
                <a:ea typeface="MS Mincho" pitchFamily="49" charset="-128"/>
                <a:cs typeface="Arial" pitchFamily="34" charset="0"/>
              </a:rPr>
              <a:t>species</a:t>
            </a:r>
            <a:endParaRPr lang="es-MX"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151" t="9910" r="3154" b="5614"/>
          <a:stretch>
            <a:fillRect/>
          </a:stretch>
        </p:blipFill>
        <p:spPr bwMode="auto">
          <a:xfrm>
            <a:off x="1346894" y="1494820"/>
            <a:ext cx="5832648" cy="1623237"/>
          </a:xfrm>
          <a:prstGeom prst="rect">
            <a:avLst/>
          </a:prstGeom>
          <a:noFill/>
          <a:ln w="9525">
            <a:noFill/>
            <a:miter lim="800000"/>
            <a:headEnd/>
            <a:tailEnd/>
          </a:ln>
        </p:spPr>
      </p:pic>
      <p:grpSp>
        <p:nvGrpSpPr>
          <p:cNvPr id="3" name="2 Grupo"/>
          <p:cNvGrpSpPr/>
          <p:nvPr/>
        </p:nvGrpSpPr>
        <p:grpSpPr>
          <a:xfrm>
            <a:off x="4488554" y="3162671"/>
            <a:ext cx="4259910" cy="3506689"/>
            <a:chOff x="2564769" y="2708920"/>
            <a:chExt cx="4259910" cy="3506689"/>
          </a:xfrm>
        </p:grpSpPr>
        <p:sp>
          <p:nvSpPr>
            <p:cNvPr id="4" name="TextBox 5"/>
            <p:cNvSpPr txBox="1"/>
            <p:nvPr/>
          </p:nvSpPr>
          <p:spPr>
            <a:xfrm>
              <a:off x="3172655" y="5815499"/>
              <a:ext cx="357790" cy="276999"/>
            </a:xfrm>
            <a:prstGeom prst="rect">
              <a:avLst/>
            </a:prstGeom>
            <a:noFill/>
          </p:spPr>
          <p:txBody>
            <a:bodyPr wrap="none" rtlCol="0">
              <a:spAutoFit/>
            </a:bodyPr>
            <a:lstStyle/>
            <a:p>
              <a:r>
                <a:rPr lang="en-US" sz="1200" baseline="30000" dirty="0" smtClean="0"/>
                <a:t>1</a:t>
              </a:r>
              <a:r>
                <a:rPr lang="en-US" sz="1200" dirty="0" smtClean="0"/>
                <a:t>S</a:t>
              </a:r>
              <a:r>
                <a:rPr lang="en-US" sz="1200" baseline="-25000" dirty="0" smtClean="0"/>
                <a:t>0</a:t>
              </a:r>
              <a:endParaRPr lang="en-US" sz="1200" baseline="-25000" dirty="0"/>
            </a:p>
          </p:txBody>
        </p:sp>
        <p:sp>
          <p:nvSpPr>
            <p:cNvPr id="5" name="TextBox 8"/>
            <p:cNvSpPr txBox="1"/>
            <p:nvPr/>
          </p:nvSpPr>
          <p:spPr>
            <a:xfrm>
              <a:off x="4727879" y="5938610"/>
              <a:ext cx="375424" cy="276999"/>
            </a:xfrm>
            <a:prstGeom prst="rect">
              <a:avLst/>
            </a:prstGeom>
            <a:noFill/>
          </p:spPr>
          <p:txBody>
            <a:bodyPr wrap="none" rtlCol="0">
              <a:spAutoFit/>
            </a:bodyPr>
            <a:lstStyle/>
            <a:p>
              <a:r>
                <a:rPr lang="en-US" sz="1200" dirty="0" smtClean="0"/>
                <a:t>6</a:t>
              </a:r>
              <a:r>
                <a:rPr lang="en-US" sz="1200" i="1" dirty="0" smtClean="0"/>
                <a:t>s</a:t>
              </a:r>
              <a:r>
                <a:rPr lang="en-US" sz="1200" baseline="30000" dirty="0" smtClean="0"/>
                <a:t>2</a:t>
              </a:r>
              <a:endParaRPr lang="en-US" sz="1200" baseline="30000" dirty="0"/>
            </a:p>
          </p:txBody>
        </p:sp>
        <p:cxnSp>
          <p:nvCxnSpPr>
            <p:cNvPr id="6" name="Straight Connector 10"/>
            <p:cNvCxnSpPr/>
            <p:nvPr/>
          </p:nvCxnSpPr>
          <p:spPr>
            <a:xfrm>
              <a:off x="5452243" y="28320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a:off x="5452243" y="31368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5452243" y="33654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3"/>
            <p:cNvCxnSpPr/>
            <p:nvPr/>
          </p:nvCxnSpPr>
          <p:spPr>
            <a:xfrm>
              <a:off x="5452243" y="37464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5452243" y="40512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5"/>
            <p:cNvCxnSpPr/>
            <p:nvPr/>
          </p:nvCxnSpPr>
          <p:spPr>
            <a:xfrm>
              <a:off x="5452243" y="42798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6"/>
            <p:cNvSpPr txBox="1"/>
            <p:nvPr/>
          </p:nvSpPr>
          <p:spPr>
            <a:xfrm>
              <a:off x="3166243" y="2861320"/>
              <a:ext cx="367408" cy="276999"/>
            </a:xfrm>
            <a:prstGeom prst="rect">
              <a:avLst/>
            </a:prstGeom>
            <a:noFill/>
          </p:spPr>
          <p:txBody>
            <a:bodyPr wrap="none" rtlCol="0">
              <a:spAutoFit/>
            </a:bodyPr>
            <a:lstStyle/>
            <a:p>
              <a:r>
                <a:rPr lang="en-US" sz="1200" baseline="30000" dirty="0" smtClean="0"/>
                <a:t>1</a:t>
              </a:r>
              <a:r>
                <a:rPr lang="en-US" sz="1200" dirty="0" smtClean="0"/>
                <a:t>P</a:t>
              </a:r>
              <a:r>
                <a:rPr lang="en-US" sz="1200" baseline="-25000" dirty="0"/>
                <a:t>1</a:t>
              </a:r>
            </a:p>
          </p:txBody>
        </p:sp>
        <p:cxnSp>
          <p:nvCxnSpPr>
            <p:cNvPr id="13" name="Straight Arrow Connector 18"/>
            <p:cNvCxnSpPr/>
            <p:nvPr/>
          </p:nvCxnSpPr>
          <p:spPr>
            <a:xfrm>
              <a:off x="3611200" y="2984430"/>
              <a:ext cx="0" cy="2954180"/>
            </a:xfrm>
            <a:prstGeom prst="straightConnector1">
              <a:avLst/>
            </a:prstGeom>
            <a:ln w="28575">
              <a:solidFill>
                <a:schemeClr val="accent1">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21"/>
            <p:cNvSpPr txBox="1"/>
            <p:nvPr/>
          </p:nvSpPr>
          <p:spPr>
            <a:xfrm>
              <a:off x="6442843" y="2708920"/>
              <a:ext cx="381836" cy="276999"/>
            </a:xfrm>
            <a:prstGeom prst="rect">
              <a:avLst/>
            </a:prstGeom>
            <a:noFill/>
          </p:spPr>
          <p:txBody>
            <a:bodyPr wrap="none" rtlCol="0">
              <a:spAutoFit/>
            </a:bodyPr>
            <a:lstStyle/>
            <a:p>
              <a:r>
                <a:rPr lang="en-US" sz="1200" baseline="30000" dirty="0" smtClean="0"/>
                <a:t>3</a:t>
              </a:r>
              <a:r>
                <a:rPr lang="en-US" sz="1200" dirty="0" smtClean="0"/>
                <a:t>D</a:t>
              </a:r>
              <a:r>
                <a:rPr lang="en-US" sz="1200" baseline="-25000" dirty="0"/>
                <a:t>3</a:t>
              </a:r>
            </a:p>
          </p:txBody>
        </p:sp>
        <p:sp>
          <p:nvSpPr>
            <p:cNvPr id="15" name="TextBox 22"/>
            <p:cNvSpPr txBox="1"/>
            <p:nvPr/>
          </p:nvSpPr>
          <p:spPr>
            <a:xfrm>
              <a:off x="6442843" y="3013720"/>
              <a:ext cx="381836" cy="276999"/>
            </a:xfrm>
            <a:prstGeom prst="rect">
              <a:avLst/>
            </a:prstGeom>
            <a:noFill/>
          </p:spPr>
          <p:txBody>
            <a:bodyPr wrap="none" rtlCol="0">
              <a:spAutoFit/>
            </a:bodyPr>
            <a:lstStyle/>
            <a:p>
              <a:r>
                <a:rPr lang="en-US" sz="1200" baseline="30000" dirty="0" smtClean="0"/>
                <a:t>3</a:t>
              </a:r>
              <a:r>
                <a:rPr lang="en-US" sz="1200" dirty="0" smtClean="0"/>
                <a:t>D</a:t>
              </a:r>
              <a:r>
                <a:rPr lang="en-US" sz="1200" baseline="-25000" dirty="0" smtClean="0"/>
                <a:t>2</a:t>
              </a:r>
              <a:endParaRPr lang="en-US" sz="1200" baseline="-25000" dirty="0"/>
            </a:p>
          </p:txBody>
        </p:sp>
        <p:sp>
          <p:nvSpPr>
            <p:cNvPr id="16" name="TextBox 23"/>
            <p:cNvSpPr txBox="1"/>
            <p:nvPr/>
          </p:nvSpPr>
          <p:spPr>
            <a:xfrm>
              <a:off x="6442843" y="3242320"/>
              <a:ext cx="381836" cy="276999"/>
            </a:xfrm>
            <a:prstGeom prst="rect">
              <a:avLst/>
            </a:prstGeom>
            <a:noFill/>
          </p:spPr>
          <p:txBody>
            <a:bodyPr wrap="none" rtlCol="0">
              <a:spAutoFit/>
            </a:bodyPr>
            <a:lstStyle/>
            <a:p>
              <a:r>
                <a:rPr lang="en-US" sz="1200" baseline="30000" dirty="0" smtClean="0"/>
                <a:t>3</a:t>
              </a:r>
              <a:r>
                <a:rPr lang="en-US" sz="1200" dirty="0" smtClean="0"/>
                <a:t>D</a:t>
              </a:r>
              <a:r>
                <a:rPr lang="en-US" sz="1200" baseline="-25000" dirty="0"/>
                <a:t>1</a:t>
              </a:r>
            </a:p>
          </p:txBody>
        </p:sp>
        <p:sp>
          <p:nvSpPr>
            <p:cNvPr id="17" name="TextBox 24"/>
            <p:cNvSpPr txBox="1"/>
            <p:nvPr/>
          </p:nvSpPr>
          <p:spPr>
            <a:xfrm>
              <a:off x="6449255" y="3623320"/>
              <a:ext cx="367408" cy="276999"/>
            </a:xfrm>
            <a:prstGeom prst="rect">
              <a:avLst/>
            </a:prstGeom>
            <a:noFill/>
          </p:spPr>
          <p:txBody>
            <a:bodyPr wrap="none" rtlCol="0">
              <a:spAutoFit/>
            </a:bodyPr>
            <a:lstStyle/>
            <a:p>
              <a:r>
                <a:rPr lang="en-US" sz="1200" baseline="30000" dirty="0" smtClean="0"/>
                <a:t>3</a:t>
              </a:r>
              <a:r>
                <a:rPr lang="en-US" sz="1200" dirty="0"/>
                <a:t>P</a:t>
              </a:r>
              <a:r>
                <a:rPr lang="en-US" sz="1200" baseline="-25000" dirty="0" smtClean="0"/>
                <a:t>2</a:t>
              </a:r>
              <a:endParaRPr lang="en-US" sz="1200" baseline="-25000" dirty="0"/>
            </a:p>
          </p:txBody>
        </p:sp>
        <p:sp>
          <p:nvSpPr>
            <p:cNvPr id="18" name="TextBox 25"/>
            <p:cNvSpPr txBox="1"/>
            <p:nvPr/>
          </p:nvSpPr>
          <p:spPr>
            <a:xfrm>
              <a:off x="6442843" y="3928120"/>
              <a:ext cx="367408" cy="276999"/>
            </a:xfrm>
            <a:prstGeom prst="rect">
              <a:avLst/>
            </a:prstGeom>
            <a:noFill/>
          </p:spPr>
          <p:txBody>
            <a:bodyPr wrap="none" rtlCol="0">
              <a:spAutoFit/>
            </a:bodyPr>
            <a:lstStyle/>
            <a:p>
              <a:r>
                <a:rPr lang="en-US" sz="1200" baseline="30000" dirty="0" smtClean="0"/>
                <a:t>3</a:t>
              </a:r>
              <a:r>
                <a:rPr lang="en-US" sz="1200" dirty="0" smtClean="0"/>
                <a:t>P</a:t>
              </a:r>
              <a:r>
                <a:rPr lang="en-US" sz="1200" baseline="-25000" dirty="0"/>
                <a:t>1</a:t>
              </a:r>
            </a:p>
          </p:txBody>
        </p:sp>
        <p:sp>
          <p:nvSpPr>
            <p:cNvPr id="19" name="TextBox 26"/>
            <p:cNvSpPr txBox="1"/>
            <p:nvPr/>
          </p:nvSpPr>
          <p:spPr>
            <a:xfrm>
              <a:off x="6449255" y="4156720"/>
              <a:ext cx="367408" cy="276999"/>
            </a:xfrm>
            <a:prstGeom prst="rect">
              <a:avLst/>
            </a:prstGeom>
            <a:noFill/>
          </p:spPr>
          <p:txBody>
            <a:bodyPr wrap="none" rtlCol="0">
              <a:spAutoFit/>
            </a:bodyPr>
            <a:lstStyle/>
            <a:p>
              <a:r>
                <a:rPr lang="en-US" sz="1200" baseline="30000" dirty="0" smtClean="0"/>
                <a:t>3</a:t>
              </a:r>
              <a:r>
                <a:rPr lang="en-US" sz="1200" dirty="0" smtClean="0"/>
                <a:t>P</a:t>
              </a:r>
              <a:r>
                <a:rPr lang="en-US" sz="1200" baseline="-25000" dirty="0" smtClean="0"/>
                <a:t>0</a:t>
              </a:r>
              <a:endParaRPr lang="en-US" sz="1200" baseline="-25000" dirty="0"/>
            </a:p>
          </p:txBody>
        </p:sp>
        <p:sp>
          <p:nvSpPr>
            <p:cNvPr id="20" name="TextBox 27"/>
            <p:cNvSpPr txBox="1"/>
            <p:nvPr/>
          </p:nvSpPr>
          <p:spPr>
            <a:xfrm>
              <a:off x="2564769" y="4145834"/>
              <a:ext cx="1071127" cy="646331"/>
            </a:xfrm>
            <a:prstGeom prst="rect">
              <a:avLst/>
            </a:prstGeom>
            <a:noFill/>
          </p:spPr>
          <p:txBody>
            <a:bodyPr wrap="none" rtlCol="0">
              <a:spAutoFit/>
            </a:bodyPr>
            <a:lstStyle/>
            <a:p>
              <a:r>
                <a:rPr lang="en-US" sz="1200" dirty="0">
                  <a:latin typeface="Symbol" pitchFamily="18" charset="2"/>
                </a:rPr>
                <a:t>l</a:t>
              </a:r>
              <a:r>
                <a:rPr lang="en-US" sz="1200" dirty="0" smtClean="0"/>
                <a:t> = 398.9 nm</a:t>
              </a:r>
              <a:endParaRPr lang="en-US" sz="1200" dirty="0"/>
            </a:p>
            <a:p>
              <a:r>
                <a:rPr lang="en-US" sz="1200" dirty="0" smtClean="0">
                  <a:latin typeface="Symbol" pitchFamily="18" charset="2"/>
                </a:rPr>
                <a:t>t</a:t>
              </a:r>
              <a:r>
                <a:rPr lang="en-US" sz="1200" dirty="0" smtClean="0"/>
                <a:t> = 5.5 ns</a:t>
              </a:r>
            </a:p>
            <a:p>
              <a:r>
                <a:rPr lang="en-US" sz="1200" dirty="0">
                  <a:latin typeface="Symbol" pitchFamily="18" charset="2"/>
                </a:rPr>
                <a:t>g</a:t>
              </a:r>
              <a:r>
                <a:rPr lang="en-US" sz="1200" dirty="0" smtClean="0"/>
                <a:t> = 28.93 MHz</a:t>
              </a:r>
            </a:p>
          </p:txBody>
        </p:sp>
        <p:sp>
          <p:nvSpPr>
            <p:cNvPr id="21" name="TextBox 28"/>
            <p:cNvSpPr txBox="1"/>
            <p:nvPr/>
          </p:nvSpPr>
          <p:spPr>
            <a:xfrm>
              <a:off x="3987296" y="4437112"/>
              <a:ext cx="1088760" cy="646331"/>
            </a:xfrm>
            <a:prstGeom prst="rect">
              <a:avLst/>
            </a:prstGeom>
            <a:noFill/>
          </p:spPr>
          <p:txBody>
            <a:bodyPr wrap="none" rtlCol="0">
              <a:spAutoFit/>
            </a:bodyPr>
            <a:lstStyle/>
            <a:p>
              <a:r>
                <a:rPr lang="en-US" sz="1200" dirty="0">
                  <a:latin typeface="Symbol" pitchFamily="18" charset="2"/>
                </a:rPr>
                <a:t>l</a:t>
              </a:r>
              <a:r>
                <a:rPr lang="en-US" sz="1200" dirty="0"/>
                <a:t> = </a:t>
              </a:r>
              <a:r>
                <a:rPr lang="en-US" sz="1200" dirty="0" smtClean="0"/>
                <a:t>555.8 nm</a:t>
              </a:r>
            </a:p>
            <a:p>
              <a:r>
                <a:rPr lang="en-US" sz="1200" dirty="0">
                  <a:latin typeface="Symbol" pitchFamily="18" charset="2"/>
                </a:rPr>
                <a:t>t</a:t>
              </a:r>
              <a:r>
                <a:rPr lang="en-US" sz="1200" dirty="0"/>
                <a:t> = </a:t>
              </a:r>
              <a:r>
                <a:rPr lang="en-US" sz="1200" dirty="0" smtClean="0"/>
                <a:t>850 </a:t>
              </a:r>
              <a:r>
                <a:rPr lang="en-US" sz="1200" dirty="0"/>
                <a:t>ns</a:t>
              </a:r>
            </a:p>
            <a:p>
              <a:r>
                <a:rPr lang="en-US" sz="1200" dirty="0">
                  <a:latin typeface="Symbol" pitchFamily="18" charset="2"/>
                </a:rPr>
                <a:t>g</a:t>
              </a:r>
              <a:r>
                <a:rPr lang="en-US" sz="1200" dirty="0" smtClean="0"/>
                <a:t> </a:t>
              </a:r>
              <a:r>
                <a:rPr lang="en-US" sz="1200" dirty="0"/>
                <a:t>= </a:t>
              </a:r>
              <a:r>
                <a:rPr lang="en-US" sz="1200" dirty="0" smtClean="0"/>
                <a:t>187.24 kHz</a:t>
              </a:r>
              <a:endParaRPr lang="en-US" sz="1200" dirty="0"/>
            </a:p>
          </p:txBody>
        </p:sp>
        <p:cxnSp>
          <p:nvCxnSpPr>
            <p:cNvPr id="22" name="Straight Arrow Connector 29"/>
            <p:cNvCxnSpPr/>
            <p:nvPr/>
          </p:nvCxnSpPr>
          <p:spPr>
            <a:xfrm flipH="1">
              <a:off x="4537843" y="4051231"/>
              <a:ext cx="990600" cy="1872136"/>
            </a:xfrm>
            <a:prstGeom prst="straightConnector1">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32"/>
            <p:cNvCxnSpPr/>
            <p:nvPr/>
          </p:nvCxnSpPr>
          <p:spPr>
            <a:xfrm flipH="1">
              <a:off x="4822165" y="4279830"/>
              <a:ext cx="858678" cy="1664718"/>
            </a:xfrm>
            <a:prstGeom prst="straightConnector1">
              <a:avLst/>
            </a:prstGeom>
            <a:ln w="28575">
              <a:solidFill>
                <a:srgbClr val="F4E90C"/>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36"/>
            <p:cNvSpPr txBox="1"/>
            <p:nvPr/>
          </p:nvSpPr>
          <p:spPr>
            <a:xfrm>
              <a:off x="5371850" y="4933617"/>
              <a:ext cx="1360390" cy="1015663"/>
            </a:xfrm>
            <a:prstGeom prst="rect">
              <a:avLst/>
            </a:prstGeom>
            <a:noFill/>
          </p:spPr>
          <p:txBody>
            <a:bodyPr wrap="square" rtlCol="0">
              <a:spAutoFit/>
            </a:bodyPr>
            <a:lstStyle/>
            <a:p>
              <a:r>
                <a:rPr lang="en-US" sz="1200" dirty="0">
                  <a:latin typeface="Symbol" pitchFamily="18" charset="2"/>
                </a:rPr>
                <a:t>l</a:t>
              </a:r>
              <a:r>
                <a:rPr lang="el-GR" sz="1200" dirty="0" smtClean="0"/>
                <a:t> </a:t>
              </a:r>
              <a:r>
                <a:rPr lang="el-GR" sz="1200" dirty="0"/>
                <a:t>= 578.4 </a:t>
              </a:r>
              <a:r>
                <a:rPr lang="en-US" sz="1200" dirty="0"/>
                <a:t>nm</a:t>
              </a:r>
            </a:p>
            <a:p>
              <a:r>
                <a:rPr lang="en-US" sz="1200" dirty="0">
                  <a:latin typeface="Symbol" pitchFamily="18" charset="2"/>
                </a:rPr>
                <a:t>t</a:t>
              </a:r>
              <a:r>
                <a:rPr lang="el-GR" sz="1200" dirty="0" smtClean="0"/>
                <a:t> </a:t>
              </a:r>
              <a:r>
                <a:rPr lang="el-GR" sz="1200" dirty="0"/>
                <a:t>= 21 </a:t>
              </a:r>
              <a:r>
                <a:rPr lang="en-US" sz="1200" dirty="0" smtClean="0"/>
                <a:t>s (</a:t>
              </a:r>
              <a:r>
                <a:rPr lang="en-US" sz="1200" baseline="30000" dirty="0" smtClean="0"/>
                <a:t>171</a:t>
              </a:r>
              <a:r>
                <a:rPr lang="en-US" sz="1200" dirty="0" smtClean="0"/>
                <a:t>Yb)</a:t>
              </a:r>
              <a:endParaRPr lang="en-US" sz="1200" dirty="0"/>
            </a:p>
            <a:p>
              <a:r>
                <a:rPr lang="en-US" sz="1200" dirty="0"/>
                <a:t> </a:t>
              </a:r>
              <a:r>
                <a:rPr lang="en-US" sz="1200" dirty="0" smtClean="0"/>
                <a:t>     24 </a:t>
              </a:r>
              <a:r>
                <a:rPr lang="en-US" sz="1200" dirty="0"/>
                <a:t>s (</a:t>
              </a:r>
              <a:r>
                <a:rPr lang="en-US" sz="1200" baseline="30000" dirty="0"/>
                <a:t>173</a:t>
              </a:r>
              <a:r>
                <a:rPr lang="en-US" sz="1200" dirty="0"/>
                <a:t>Yb)</a:t>
              </a:r>
            </a:p>
            <a:p>
              <a:r>
                <a:rPr lang="en-US" sz="1200" dirty="0" smtClean="0">
                  <a:latin typeface="Symbol" pitchFamily="18" charset="2"/>
                </a:rPr>
                <a:t>g</a:t>
              </a:r>
              <a:r>
                <a:rPr lang="el-GR" sz="1200" dirty="0" smtClean="0"/>
                <a:t> </a:t>
              </a:r>
              <a:r>
                <a:rPr lang="el-GR" sz="1200" dirty="0"/>
                <a:t>= 7.6 </a:t>
              </a:r>
              <a:r>
                <a:rPr lang="en-US" sz="1200" dirty="0" err="1" smtClean="0"/>
                <a:t>mHz</a:t>
              </a:r>
              <a:r>
                <a:rPr lang="en-US" sz="1200" dirty="0" smtClean="0"/>
                <a:t> (</a:t>
              </a:r>
              <a:r>
                <a:rPr lang="en-US" sz="1200" baseline="30000" dirty="0" smtClean="0"/>
                <a:t>171</a:t>
              </a:r>
              <a:r>
                <a:rPr lang="en-US" sz="1200" dirty="0" smtClean="0"/>
                <a:t>Yb)</a:t>
              </a:r>
            </a:p>
            <a:p>
              <a:r>
                <a:rPr lang="en-US" sz="1200" dirty="0" smtClean="0"/>
                <a:t>      6.6 </a:t>
              </a:r>
              <a:r>
                <a:rPr lang="en-US" sz="1200" dirty="0" err="1" smtClean="0"/>
                <a:t>mHz</a:t>
              </a:r>
              <a:r>
                <a:rPr lang="en-US" sz="1200" dirty="0" smtClean="0"/>
                <a:t> (</a:t>
              </a:r>
              <a:r>
                <a:rPr lang="en-US" sz="1200" baseline="30000" dirty="0" smtClean="0"/>
                <a:t>173</a:t>
              </a:r>
              <a:r>
                <a:rPr lang="en-US" sz="1200" dirty="0" smtClean="0"/>
                <a:t>Yb)</a:t>
              </a:r>
              <a:endParaRPr lang="en-US" sz="1200" baseline="30000" dirty="0"/>
            </a:p>
          </p:txBody>
        </p:sp>
        <p:cxnSp>
          <p:nvCxnSpPr>
            <p:cNvPr id="25" name="Straight Connector 2"/>
            <p:cNvCxnSpPr/>
            <p:nvPr/>
          </p:nvCxnSpPr>
          <p:spPr>
            <a:xfrm>
              <a:off x="3503195" y="5938610"/>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9"/>
            <p:cNvCxnSpPr/>
            <p:nvPr/>
          </p:nvCxnSpPr>
          <p:spPr>
            <a:xfrm>
              <a:off x="3503195" y="2984431"/>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38"/>
            <p:cNvSpPr txBox="1"/>
            <p:nvPr/>
          </p:nvSpPr>
          <p:spPr>
            <a:xfrm>
              <a:off x="6085911" y="4279830"/>
              <a:ext cx="482824" cy="276999"/>
            </a:xfrm>
            <a:prstGeom prst="rect">
              <a:avLst/>
            </a:prstGeom>
            <a:noFill/>
          </p:spPr>
          <p:txBody>
            <a:bodyPr wrap="none" rtlCol="0">
              <a:spAutoFit/>
            </a:bodyPr>
            <a:lstStyle/>
            <a:p>
              <a:r>
                <a:rPr lang="en-US" sz="1200" dirty="0" smtClean="0"/>
                <a:t>6</a:t>
              </a:r>
              <a:r>
                <a:rPr lang="en-US" sz="1200" i="1" dirty="0" smtClean="0"/>
                <a:t>s</a:t>
              </a:r>
              <a:r>
                <a:rPr lang="en-US" sz="1200" dirty="0" smtClean="0"/>
                <a:t>6</a:t>
              </a:r>
              <a:r>
                <a:rPr lang="en-US" sz="1200" i="1" dirty="0" smtClean="0"/>
                <a:t>p</a:t>
              </a:r>
              <a:endParaRPr lang="en-US" sz="1200" i="1" baseline="30000" dirty="0"/>
            </a:p>
          </p:txBody>
        </p:sp>
        <p:sp>
          <p:nvSpPr>
            <p:cNvPr id="28" name="TextBox 39"/>
            <p:cNvSpPr txBox="1"/>
            <p:nvPr/>
          </p:nvSpPr>
          <p:spPr>
            <a:xfrm>
              <a:off x="4624270" y="3004030"/>
              <a:ext cx="482824" cy="276999"/>
            </a:xfrm>
            <a:prstGeom prst="rect">
              <a:avLst/>
            </a:prstGeom>
            <a:noFill/>
          </p:spPr>
          <p:txBody>
            <a:bodyPr wrap="none" rtlCol="0">
              <a:spAutoFit/>
            </a:bodyPr>
            <a:lstStyle/>
            <a:p>
              <a:r>
                <a:rPr lang="en-US" sz="1200" dirty="0" smtClean="0"/>
                <a:t>6</a:t>
              </a:r>
              <a:r>
                <a:rPr lang="en-US" sz="1200" i="1" dirty="0" smtClean="0"/>
                <a:t>s</a:t>
              </a:r>
              <a:r>
                <a:rPr lang="en-US" sz="1200" dirty="0" smtClean="0"/>
                <a:t>6</a:t>
              </a:r>
              <a:r>
                <a:rPr lang="en-US" sz="1200" i="1" dirty="0" smtClean="0"/>
                <a:t>p</a:t>
              </a:r>
              <a:endParaRPr lang="en-US" sz="1200" i="1" baseline="30000" dirty="0"/>
            </a:p>
          </p:txBody>
        </p:sp>
        <p:sp>
          <p:nvSpPr>
            <p:cNvPr id="29" name="TextBox 40"/>
            <p:cNvSpPr txBox="1"/>
            <p:nvPr/>
          </p:nvSpPr>
          <p:spPr>
            <a:xfrm>
              <a:off x="6085911" y="3363266"/>
              <a:ext cx="482824" cy="276999"/>
            </a:xfrm>
            <a:prstGeom prst="rect">
              <a:avLst/>
            </a:prstGeom>
            <a:noFill/>
          </p:spPr>
          <p:txBody>
            <a:bodyPr wrap="none" rtlCol="0">
              <a:spAutoFit/>
            </a:bodyPr>
            <a:lstStyle/>
            <a:p>
              <a:r>
                <a:rPr lang="en-US" sz="1200" dirty="0" smtClean="0"/>
                <a:t>6</a:t>
              </a:r>
              <a:r>
                <a:rPr lang="en-US" sz="1200" i="1" dirty="0" smtClean="0"/>
                <a:t>s</a:t>
              </a:r>
              <a:r>
                <a:rPr lang="en-US" sz="1200" dirty="0" smtClean="0"/>
                <a:t>5</a:t>
              </a:r>
              <a:r>
                <a:rPr lang="en-US" sz="1200" i="1" dirty="0" smtClean="0"/>
                <a:t>d</a:t>
              </a:r>
              <a:endParaRPr lang="en-US" sz="1200" i="1" baseline="30000" dirty="0"/>
            </a:p>
          </p:txBody>
        </p:sp>
      </p:grpSp>
      <p:sp>
        <p:nvSpPr>
          <p:cNvPr id="30" name="29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31" name="TextBox 5"/>
          <p:cNvSpPr txBox="1">
            <a:spLocks noChangeArrowheads="1"/>
          </p:cNvSpPr>
          <p:nvPr/>
        </p:nvSpPr>
        <p:spPr bwMode="auto">
          <a:xfrm>
            <a:off x="-36512" y="116632"/>
            <a:ext cx="9144000" cy="769441"/>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800" b="1" dirty="0" smtClean="0">
                <a:solidFill>
                  <a:schemeClr val="bg1"/>
                </a:solidFill>
              </a:rPr>
              <a:t>Optical atomic clocks</a:t>
            </a:r>
          </a:p>
          <a:p>
            <a:pPr indent="342900" algn="ctr" eaLnBrk="0" hangingPunct="0">
              <a:tabLst>
                <a:tab pos="3486150" algn="l"/>
              </a:tabLst>
              <a:defRPr/>
            </a:pPr>
            <a:r>
              <a:rPr lang="en-US" sz="1600" b="1" dirty="0" smtClean="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rPr>
              <a:t>General Relativity at 1 cm and much more </a:t>
            </a:r>
            <a:endParaRPr lang="es-MX" sz="16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sp>
        <p:nvSpPr>
          <p:cNvPr id="32" name="31 CuadroTexto"/>
          <p:cNvSpPr txBox="1"/>
          <p:nvPr/>
        </p:nvSpPr>
        <p:spPr>
          <a:xfrm>
            <a:off x="1763688" y="980728"/>
            <a:ext cx="5472608" cy="523220"/>
          </a:xfrm>
          <a:prstGeom prst="rect">
            <a:avLst/>
          </a:prstGeom>
          <a:noFill/>
        </p:spPr>
        <p:txBody>
          <a:bodyPr wrap="square" rtlCol="0">
            <a:spAutoFit/>
          </a:bodyPr>
          <a:lstStyle/>
          <a:p>
            <a:pPr algn="ctr"/>
            <a:r>
              <a:rPr lang="es-MX" sz="2800" baseline="30000" dirty="0" smtClean="0"/>
              <a:t>171</a:t>
            </a:r>
            <a:r>
              <a:rPr lang="es-MX" sz="2800" dirty="0" smtClean="0"/>
              <a:t>Yb </a:t>
            </a:r>
            <a:r>
              <a:rPr lang="es-MX" sz="2800" dirty="0" err="1" smtClean="0"/>
              <a:t>Lattice</a:t>
            </a:r>
            <a:r>
              <a:rPr lang="es-MX" sz="2800" dirty="0" smtClean="0"/>
              <a:t> </a:t>
            </a:r>
            <a:r>
              <a:rPr lang="es-MX" sz="2800" dirty="0" err="1" smtClean="0"/>
              <a:t>Clock</a:t>
            </a:r>
            <a:r>
              <a:rPr lang="es-MX" sz="2800" dirty="0" smtClean="0"/>
              <a:t>  </a:t>
            </a:r>
            <a:endParaRPr lang="es-MX" sz="2800" dirty="0"/>
          </a:p>
        </p:txBody>
      </p:sp>
      <p:sp>
        <p:nvSpPr>
          <p:cNvPr id="33" name="Rectangle 4"/>
          <p:cNvSpPr>
            <a:spLocks noChangeArrowheads="1"/>
          </p:cNvSpPr>
          <p:nvPr/>
        </p:nvSpPr>
        <p:spPr bwMode="auto">
          <a:xfrm>
            <a:off x="179512" y="4068985"/>
            <a:ext cx="4356100" cy="1476375"/>
          </a:xfrm>
          <a:prstGeom prst="rect">
            <a:avLst/>
          </a:prstGeom>
          <a:solidFill>
            <a:schemeClr val="bg1"/>
          </a:solidFill>
          <a:ln w="9525">
            <a:solidFill>
              <a:schemeClr val="bg1"/>
            </a:solidFill>
            <a:miter lim="800000"/>
            <a:headEnd/>
            <a:tailEnd/>
          </a:ln>
          <a:effectLst/>
        </p:spPr>
        <p:txBody>
          <a:bodyPr wrap="none" anchor="ctr"/>
          <a:lstStyle/>
          <a:p>
            <a:endParaRPr lang="es-MX"/>
          </a:p>
        </p:txBody>
      </p:sp>
      <p:sp>
        <p:nvSpPr>
          <p:cNvPr id="34" name="Rectangle 5" descr="Light horizontal"/>
          <p:cNvSpPr>
            <a:spLocks noChangeArrowheads="1"/>
          </p:cNvSpPr>
          <p:nvPr/>
        </p:nvSpPr>
        <p:spPr bwMode="auto">
          <a:xfrm>
            <a:off x="1943225" y="3995960"/>
            <a:ext cx="750887" cy="1665288"/>
          </a:xfrm>
          <a:prstGeom prst="rect">
            <a:avLst/>
          </a:prstGeom>
          <a:pattFill prst="ltHorz">
            <a:fgClr>
              <a:srgbClr val="FF6969"/>
            </a:fgClr>
            <a:bgClr>
              <a:schemeClr val="bg1"/>
            </a:bgClr>
          </a:pattFill>
          <a:ln w="9525">
            <a:noFill/>
            <a:miter lim="800000"/>
            <a:headEnd/>
            <a:tailEnd/>
          </a:ln>
          <a:effectLst/>
        </p:spPr>
        <p:txBody>
          <a:bodyPr wrap="none" anchor="ctr"/>
          <a:lstStyle/>
          <a:p>
            <a:endParaRPr lang="es-MX"/>
          </a:p>
        </p:txBody>
      </p:sp>
      <p:sp>
        <p:nvSpPr>
          <p:cNvPr id="35" name="Rectangle 7" descr="blanc)"/>
          <p:cNvSpPr>
            <a:spLocks noChangeArrowheads="1"/>
          </p:cNvSpPr>
          <p:nvPr/>
        </p:nvSpPr>
        <p:spPr bwMode="auto">
          <a:xfrm rot="5400000">
            <a:off x="1882106" y="3004566"/>
            <a:ext cx="750888" cy="3641725"/>
          </a:xfrm>
          <a:prstGeom prst="rect">
            <a:avLst/>
          </a:prstGeom>
          <a:pattFill prst="dkVert">
            <a:fgClr>
              <a:srgbClr val="FF6969"/>
            </a:fgClr>
            <a:bgClr>
              <a:schemeClr val="bg1"/>
            </a:bgClr>
          </a:pattFill>
          <a:ln w="9525">
            <a:noFill/>
            <a:miter lim="800000"/>
            <a:headEnd/>
            <a:tailEnd/>
          </a:ln>
          <a:effectLst/>
        </p:spPr>
        <p:txBody>
          <a:bodyPr wrap="none" anchor="ctr"/>
          <a:lstStyle/>
          <a:p>
            <a:endParaRPr lang="es-MX"/>
          </a:p>
        </p:txBody>
      </p:sp>
      <p:sp>
        <p:nvSpPr>
          <p:cNvPr id="36" name="Arc 10"/>
          <p:cNvSpPr>
            <a:spLocks/>
          </p:cNvSpPr>
          <p:nvPr/>
        </p:nvSpPr>
        <p:spPr bwMode="auto">
          <a:xfrm rot="5400000">
            <a:off x="3105031" y="3647047"/>
            <a:ext cx="405393" cy="1820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9525">
            <a:noFill/>
            <a:round/>
            <a:headEnd/>
            <a:tailEnd/>
          </a:ln>
          <a:effectLst/>
        </p:spPr>
        <p:txBody>
          <a:bodyPr wrap="none" anchor="ctr"/>
          <a:lstStyle/>
          <a:p>
            <a:endParaRPr lang="es-MX"/>
          </a:p>
        </p:txBody>
      </p:sp>
      <p:sp>
        <p:nvSpPr>
          <p:cNvPr id="37" name="Arc 11"/>
          <p:cNvSpPr>
            <a:spLocks/>
          </p:cNvSpPr>
          <p:nvPr/>
        </p:nvSpPr>
        <p:spPr bwMode="auto">
          <a:xfrm rot="5400000" flipV="1">
            <a:off x="1328525" y="3647047"/>
            <a:ext cx="405393" cy="18207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9525">
            <a:noFill/>
            <a:round/>
            <a:headEnd/>
            <a:tailEnd/>
          </a:ln>
          <a:effectLst/>
        </p:spPr>
        <p:txBody>
          <a:bodyPr wrap="none" anchor="ctr"/>
          <a:lstStyle/>
          <a:p>
            <a:endParaRPr lang="es-MX"/>
          </a:p>
        </p:txBody>
      </p:sp>
      <p:grpSp>
        <p:nvGrpSpPr>
          <p:cNvPr id="38" name="Group 12"/>
          <p:cNvGrpSpPr>
            <a:grpSpLocks/>
          </p:cNvGrpSpPr>
          <p:nvPr/>
        </p:nvGrpSpPr>
        <p:grpSpPr bwMode="auto">
          <a:xfrm rot="5400000">
            <a:off x="2238496" y="3235544"/>
            <a:ext cx="361958" cy="3597275"/>
            <a:chOff x="1647" y="12793"/>
            <a:chExt cx="175" cy="1788"/>
          </a:xfrm>
          <a:solidFill>
            <a:schemeClr val="bg1"/>
          </a:solidFill>
        </p:grpSpPr>
        <p:sp>
          <p:nvSpPr>
            <p:cNvPr id="39" name="Arc 13"/>
            <p:cNvSpPr>
              <a:spLocks/>
            </p:cNvSpPr>
            <p:nvPr/>
          </p:nvSpPr>
          <p:spPr bwMode="auto">
            <a:xfrm flipH="1">
              <a:off x="1647" y="12793"/>
              <a:ext cx="175" cy="90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noFill/>
              <a:round/>
              <a:headEnd/>
              <a:tailEnd/>
            </a:ln>
            <a:effectLst/>
          </p:spPr>
          <p:txBody>
            <a:bodyPr wrap="none" anchor="ctr"/>
            <a:lstStyle/>
            <a:p>
              <a:endParaRPr lang="es-MX"/>
            </a:p>
          </p:txBody>
        </p:sp>
        <p:sp>
          <p:nvSpPr>
            <p:cNvPr id="40" name="Arc 14"/>
            <p:cNvSpPr>
              <a:spLocks/>
            </p:cNvSpPr>
            <p:nvPr/>
          </p:nvSpPr>
          <p:spPr bwMode="auto">
            <a:xfrm flipH="1" flipV="1">
              <a:off x="1647" y="13676"/>
              <a:ext cx="175" cy="90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9525">
              <a:noFill/>
              <a:round/>
              <a:headEnd/>
              <a:tailEnd/>
            </a:ln>
            <a:effectLst/>
          </p:spPr>
          <p:txBody>
            <a:bodyPr wrap="none" anchor="ctr"/>
            <a:lstStyle/>
            <a:p>
              <a:endParaRPr lang="es-MX"/>
            </a:p>
          </p:txBody>
        </p:sp>
      </p:grpSp>
      <p:grpSp>
        <p:nvGrpSpPr>
          <p:cNvPr id="41" name="Group 15"/>
          <p:cNvGrpSpPr>
            <a:grpSpLocks/>
          </p:cNvGrpSpPr>
          <p:nvPr/>
        </p:nvGrpSpPr>
        <p:grpSpPr bwMode="auto">
          <a:xfrm rot="5400000">
            <a:off x="-107031" y="4571429"/>
            <a:ext cx="1176337" cy="460375"/>
            <a:chOff x="488" y="3371"/>
            <a:chExt cx="741" cy="290"/>
          </a:xfrm>
        </p:grpSpPr>
        <p:sp>
          <p:nvSpPr>
            <p:cNvPr id="42" name="AutoShape 16"/>
            <p:cNvSpPr>
              <a:spLocks noChangeArrowheads="1"/>
            </p:cNvSpPr>
            <p:nvPr/>
          </p:nvSpPr>
          <p:spPr bwMode="auto">
            <a:xfrm rot="16200000">
              <a:off x="715" y="3144"/>
              <a:ext cx="286" cy="740"/>
            </a:xfrm>
            <a:prstGeom prst="flowChartOnlineStorage">
              <a:avLst/>
            </a:prstGeom>
            <a:solidFill>
              <a:schemeClr val="accent1"/>
            </a:solidFill>
            <a:ln w="9525">
              <a:noFill/>
              <a:miter lim="800000"/>
              <a:headEnd/>
              <a:tailEnd/>
            </a:ln>
            <a:effectLst/>
          </p:spPr>
          <p:txBody>
            <a:bodyPr wrap="none" anchor="ctr"/>
            <a:lstStyle/>
            <a:p>
              <a:endParaRPr lang="es-MX"/>
            </a:p>
          </p:txBody>
        </p:sp>
        <p:sp>
          <p:nvSpPr>
            <p:cNvPr id="43" name="Rectangle 17"/>
            <p:cNvSpPr>
              <a:spLocks noChangeArrowheads="1"/>
            </p:cNvSpPr>
            <p:nvPr/>
          </p:nvSpPr>
          <p:spPr bwMode="auto">
            <a:xfrm rot="16200000">
              <a:off x="757" y="3189"/>
              <a:ext cx="204" cy="740"/>
            </a:xfrm>
            <a:prstGeom prst="rect">
              <a:avLst/>
            </a:prstGeom>
            <a:solidFill>
              <a:schemeClr val="accent1"/>
            </a:solidFill>
            <a:ln w="9525">
              <a:noFill/>
              <a:miter lim="800000"/>
              <a:headEnd/>
              <a:tailEnd/>
            </a:ln>
            <a:effectLst/>
          </p:spPr>
          <p:txBody>
            <a:bodyPr wrap="none" anchor="ctr"/>
            <a:lstStyle/>
            <a:p>
              <a:endParaRPr lang="es-MX"/>
            </a:p>
          </p:txBody>
        </p:sp>
      </p:grpSp>
      <p:grpSp>
        <p:nvGrpSpPr>
          <p:cNvPr id="44" name="Group 18"/>
          <p:cNvGrpSpPr>
            <a:grpSpLocks/>
          </p:cNvGrpSpPr>
          <p:nvPr/>
        </p:nvGrpSpPr>
        <p:grpSpPr bwMode="auto">
          <a:xfrm rot="16200000">
            <a:off x="3633912" y="4569048"/>
            <a:ext cx="1176338" cy="461962"/>
            <a:chOff x="1462" y="15740"/>
            <a:chExt cx="568" cy="229"/>
          </a:xfrm>
        </p:grpSpPr>
        <p:sp>
          <p:nvSpPr>
            <p:cNvPr id="45" name="AutoShape 19"/>
            <p:cNvSpPr>
              <a:spLocks noChangeArrowheads="1"/>
            </p:cNvSpPr>
            <p:nvPr/>
          </p:nvSpPr>
          <p:spPr bwMode="auto">
            <a:xfrm rot="16200000">
              <a:off x="1634" y="15569"/>
              <a:ext cx="226" cy="567"/>
            </a:xfrm>
            <a:prstGeom prst="flowChartOnlineStorage">
              <a:avLst/>
            </a:prstGeom>
            <a:solidFill>
              <a:schemeClr val="accent1"/>
            </a:solidFill>
            <a:ln w="9525">
              <a:noFill/>
              <a:miter lim="800000"/>
              <a:headEnd/>
              <a:tailEnd/>
            </a:ln>
            <a:effectLst/>
          </p:spPr>
          <p:txBody>
            <a:bodyPr wrap="none" anchor="ctr"/>
            <a:lstStyle/>
            <a:p>
              <a:endParaRPr lang="es-MX"/>
            </a:p>
          </p:txBody>
        </p:sp>
        <p:sp>
          <p:nvSpPr>
            <p:cNvPr id="46" name="Rectangle 20"/>
            <p:cNvSpPr>
              <a:spLocks noChangeArrowheads="1"/>
            </p:cNvSpPr>
            <p:nvPr/>
          </p:nvSpPr>
          <p:spPr bwMode="auto">
            <a:xfrm rot="16200000">
              <a:off x="1665" y="15605"/>
              <a:ext cx="161" cy="567"/>
            </a:xfrm>
            <a:prstGeom prst="rect">
              <a:avLst/>
            </a:prstGeom>
            <a:solidFill>
              <a:schemeClr val="accent1"/>
            </a:solidFill>
            <a:ln w="9525">
              <a:noFill/>
              <a:miter lim="800000"/>
              <a:headEnd/>
              <a:tailEnd/>
            </a:ln>
            <a:effectLst/>
          </p:spPr>
          <p:txBody>
            <a:bodyPr wrap="none" anchor="ctr"/>
            <a:lstStyle/>
            <a:p>
              <a:endParaRPr lang="es-MX"/>
            </a:p>
          </p:txBody>
        </p:sp>
      </p:grpSp>
      <p:pic>
        <p:nvPicPr>
          <p:cNvPr id="47" name="Picture 24" descr="lattice_atoms"/>
          <p:cNvPicPr>
            <a:picLocks noChangeAspect="1" noChangeArrowheads="1"/>
          </p:cNvPicPr>
          <p:nvPr/>
        </p:nvPicPr>
        <p:blipFill>
          <a:blip r:embed="rId3" cstate="print"/>
          <a:srcRect/>
          <a:stretch>
            <a:fillRect/>
          </a:stretch>
        </p:blipFill>
        <p:spPr bwMode="auto">
          <a:xfrm>
            <a:off x="1584450" y="4319810"/>
            <a:ext cx="1470025" cy="1108075"/>
          </a:xfrm>
          <a:prstGeom prst="rect">
            <a:avLst/>
          </a:prstGeom>
          <a:noFill/>
        </p:spPr>
      </p:pic>
      <p:sp>
        <p:nvSpPr>
          <p:cNvPr id="48" name="Line 25"/>
          <p:cNvSpPr>
            <a:spLocks noChangeShapeType="1"/>
          </p:cNvSpPr>
          <p:nvPr/>
        </p:nvSpPr>
        <p:spPr bwMode="auto">
          <a:xfrm flipV="1">
            <a:off x="900237" y="4176935"/>
            <a:ext cx="2665413" cy="1258888"/>
          </a:xfrm>
          <a:prstGeom prst="line">
            <a:avLst/>
          </a:prstGeom>
          <a:noFill/>
          <a:ln w="31750">
            <a:solidFill>
              <a:srgbClr val="339966"/>
            </a:solidFill>
            <a:round/>
            <a:headEnd/>
            <a:tailEnd type="stealth" w="med" len="lg"/>
          </a:ln>
          <a:effectLst/>
        </p:spPr>
        <p:txBody>
          <a:bodyPr>
            <a:spAutoFit/>
          </a:bodyPr>
          <a:lstStyle/>
          <a:p>
            <a:endParaRPr lang="es-MX"/>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9672" y="2348880"/>
            <a:ext cx="4413896" cy="461665"/>
          </a:xfrm>
          <a:prstGeom prst="rect">
            <a:avLst/>
          </a:prstGeom>
          <a:noFill/>
        </p:spPr>
        <p:txBody>
          <a:bodyPr wrap="square" rtlCol="0">
            <a:spAutoFit/>
          </a:bodyPr>
          <a:lstStyle/>
          <a:p>
            <a:r>
              <a:rPr lang="es-MX" sz="2400" dirty="0" smtClean="0"/>
              <a:t>1. Ultra </a:t>
            </a:r>
            <a:r>
              <a:rPr lang="es-MX" sz="2400" dirty="0" err="1" smtClean="0"/>
              <a:t>stable</a:t>
            </a:r>
            <a:r>
              <a:rPr lang="es-MX" sz="2400" dirty="0" smtClean="0"/>
              <a:t> </a:t>
            </a:r>
            <a:r>
              <a:rPr lang="es-MX" sz="2400" dirty="0" err="1" smtClean="0"/>
              <a:t>lasers</a:t>
            </a:r>
            <a:endParaRPr lang="es-MX" sz="2400" dirty="0"/>
          </a:p>
        </p:txBody>
      </p:sp>
      <p:sp>
        <p:nvSpPr>
          <p:cNvPr id="8" name="7 CuadroTexto"/>
          <p:cNvSpPr txBox="1"/>
          <p:nvPr/>
        </p:nvSpPr>
        <p:spPr>
          <a:xfrm>
            <a:off x="1619672" y="2994918"/>
            <a:ext cx="4413896" cy="461665"/>
          </a:xfrm>
          <a:prstGeom prst="rect">
            <a:avLst/>
          </a:prstGeom>
          <a:noFill/>
        </p:spPr>
        <p:txBody>
          <a:bodyPr wrap="square" rtlCol="0">
            <a:spAutoFit/>
          </a:bodyPr>
          <a:lstStyle/>
          <a:p>
            <a:r>
              <a:rPr lang="es-MX" sz="2400" dirty="0" smtClean="0"/>
              <a:t>2. </a:t>
            </a:r>
            <a:r>
              <a:rPr lang="es-MX" sz="2400" dirty="0" err="1" smtClean="0"/>
              <a:t>Frequency</a:t>
            </a:r>
            <a:r>
              <a:rPr lang="es-MX" sz="2400" dirty="0" smtClean="0"/>
              <a:t> </a:t>
            </a:r>
            <a:r>
              <a:rPr lang="es-MX" sz="2400" dirty="0" err="1" smtClean="0"/>
              <a:t>combs</a:t>
            </a:r>
            <a:endParaRPr lang="es-MX" sz="2400" dirty="0"/>
          </a:p>
        </p:txBody>
      </p:sp>
      <p:sp>
        <p:nvSpPr>
          <p:cNvPr id="9" name="8 CuadroTexto"/>
          <p:cNvSpPr txBox="1"/>
          <p:nvPr/>
        </p:nvSpPr>
        <p:spPr>
          <a:xfrm>
            <a:off x="1619672" y="3642990"/>
            <a:ext cx="6048672" cy="830997"/>
          </a:xfrm>
          <a:prstGeom prst="rect">
            <a:avLst/>
          </a:prstGeom>
          <a:noFill/>
        </p:spPr>
        <p:txBody>
          <a:bodyPr wrap="square" rtlCol="0">
            <a:spAutoFit/>
          </a:bodyPr>
          <a:lstStyle/>
          <a:p>
            <a:r>
              <a:rPr lang="es-MX" sz="2400" dirty="0" smtClean="0"/>
              <a:t>3. Ultra </a:t>
            </a:r>
            <a:r>
              <a:rPr lang="es-MX" sz="2400" dirty="0" err="1" smtClean="0"/>
              <a:t>narrow</a:t>
            </a:r>
            <a:r>
              <a:rPr lang="es-MX" sz="2400" dirty="0" smtClean="0"/>
              <a:t> </a:t>
            </a:r>
            <a:r>
              <a:rPr lang="es-MX" sz="2400" dirty="0" err="1" smtClean="0"/>
              <a:t>Optical</a:t>
            </a:r>
            <a:r>
              <a:rPr lang="es-MX" sz="2400" dirty="0" smtClean="0"/>
              <a:t> </a:t>
            </a:r>
            <a:r>
              <a:rPr lang="es-MX" sz="2400" dirty="0" err="1" smtClean="0"/>
              <a:t>transitions</a:t>
            </a:r>
            <a:r>
              <a:rPr lang="es-MX" sz="2400" dirty="0" smtClean="0"/>
              <a:t> in </a:t>
            </a:r>
            <a:r>
              <a:rPr lang="es-MX" sz="2400" dirty="0" err="1" smtClean="0"/>
              <a:t>ions</a:t>
            </a:r>
            <a:r>
              <a:rPr lang="es-MX" sz="2400" dirty="0"/>
              <a:t> </a:t>
            </a:r>
            <a:r>
              <a:rPr lang="es-MX" sz="2400" dirty="0" err="1" smtClean="0"/>
              <a:t>or</a:t>
            </a:r>
            <a:r>
              <a:rPr lang="es-MX" sz="2400" dirty="0" smtClean="0"/>
              <a:t> neutral </a:t>
            </a:r>
            <a:r>
              <a:rPr lang="es-MX" sz="2400" dirty="0" err="1" smtClean="0"/>
              <a:t>atoms</a:t>
            </a:r>
            <a:endParaRPr lang="es-MX" sz="2400" dirty="0"/>
          </a:p>
        </p:txBody>
      </p:sp>
      <p:sp>
        <p:nvSpPr>
          <p:cNvPr id="10" name="9 CuadroTexto"/>
          <p:cNvSpPr txBox="1"/>
          <p:nvPr/>
        </p:nvSpPr>
        <p:spPr>
          <a:xfrm>
            <a:off x="1619672" y="4695527"/>
            <a:ext cx="6048672" cy="461665"/>
          </a:xfrm>
          <a:prstGeom prst="rect">
            <a:avLst/>
          </a:prstGeom>
          <a:noFill/>
        </p:spPr>
        <p:txBody>
          <a:bodyPr wrap="square" rtlCol="0">
            <a:spAutoFit/>
          </a:bodyPr>
          <a:lstStyle/>
          <a:p>
            <a:r>
              <a:rPr lang="es-MX" sz="2400" dirty="0"/>
              <a:t>4</a:t>
            </a:r>
            <a:r>
              <a:rPr lang="es-MX" sz="2400" dirty="0" smtClean="0"/>
              <a:t>. </a:t>
            </a:r>
            <a:r>
              <a:rPr lang="es-MX" sz="2400" dirty="0" err="1" smtClean="0"/>
              <a:t>Optical</a:t>
            </a:r>
            <a:r>
              <a:rPr lang="es-MX" sz="2400" dirty="0" smtClean="0"/>
              <a:t> time </a:t>
            </a:r>
            <a:r>
              <a:rPr lang="es-MX" sz="2400" dirty="0" err="1" smtClean="0"/>
              <a:t>scales</a:t>
            </a:r>
            <a:endParaRPr lang="es-MX" sz="2400" dirty="0"/>
          </a:p>
        </p:txBody>
      </p:sp>
      <p:sp>
        <p:nvSpPr>
          <p:cNvPr id="15" name="14 CuadroTexto"/>
          <p:cNvSpPr txBox="1"/>
          <p:nvPr/>
        </p:nvSpPr>
        <p:spPr>
          <a:xfrm>
            <a:off x="0" y="15280"/>
            <a:ext cx="9144000" cy="830997"/>
          </a:xfrm>
          <a:prstGeom prst="rect">
            <a:avLst/>
          </a:prstGeom>
          <a:solidFill>
            <a:schemeClr val="tx2">
              <a:lumMod val="75000"/>
            </a:schemeClr>
          </a:solidFill>
          <a:ln>
            <a:solidFill>
              <a:schemeClr val="tx2">
                <a:lumMod val="75000"/>
              </a:schemeClr>
            </a:solidFill>
          </a:ln>
        </p:spPr>
        <p:txBody>
          <a:bodyPr wrap="square" rtlCol="0">
            <a:spAutoFit/>
          </a:bodyPr>
          <a:lstStyle/>
          <a:p>
            <a:pPr algn="ctr"/>
            <a:endParaRPr lang="es-MX" sz="1000" b="1" dirty="0" smtClean="0">
              <a:solidFill>
                <a:schemeClr val="bg1"/>
              </a:solidFill>
            </a:endParaRPr>
          </a:p>
          <a:p>
            <a:pPr algn="ctr"/>
            <a:r>
              <a:rPr lang="es-MX" sz="2800" b="1" dirty="0" smtClean="0">
                <a:solidFill>
                  <a:schemeClr val="bg1"/>
                </a:solidFill>
              </a:rPr>
              <a:t>Key </a:t>
            </a:r>
            <a:r>
              <a:rPr lang="es-MX" sz="2800" b="1" dirty="0" err="1" smtClean="0">
                <a:solidFill>
                  <a:schemeClr val="bg1"/>
                </a:solidFill>
              </a:rPr>
              <a:t>elements</a:t>
            </a:r>
            <a:r>
              <a:rPr lang="es-MX" sz="2800" b="1" dirty="0" smtClean="0">
                <a:solidFill>
                  <a:schemeClr val="bg1"/>
                </a:solidFill>
              </a:rPr>
              <a:t> </a:t>
            </a:r>
            <a:r>
              <a:rPr lang="es-MX" sz="2800" b="1" dirty="0" err="1" smtClean="0">
                <a:solidFill>
                  <a:schemeClr val="bg1"/>
                </a:solidFill>
              </a:rPr>
              <a:t>for</a:t>
            </a:r>
            <a:r>
              <a:rPr lang="es-MX" sz="2800" b="1" dirty="0" smtClean="0">
                <a:solidFill>
                  <a:schemeClr val="bg1"/>
                </a:solidFill>
              </a:rPr>
              <a:t> a new </a:t>
            </a:r>
            <a:r>
              <a:rPr lang="es-MX" sz="2800" b="1" dirty="0" err="1" smtClean="0">
                <a:solidFill>
                  <a:schemeClr val="bg1"/>
                </a:solidFill>
              </a:rPr>
              <a:t>definition</a:t>
            </a:r>
            <a:r>
              <a:rPr lang="es-MX" sz="2800" b="1" dirty="0" smtClean="0">
                <a:solidFill>
                  <a:schemeClr val="bg1"/>
                </a:solidFill>
              </a:rPr>
              <a:t> of </a:t>
            </a:r>
            <a:r>
              <a:rPr lang="es-MX" sz="2800" b="1" dirty="0" err="1" smtClean="0">
                <a:solidFill>
                  <a:schemeClr val="bg1"/>
                </a:solidFill>
              </a:rPr>
              <a:t>the</a:t>
            </a:r>
            <a:r>
              <a:rPr lang="es-MX" sz="2800" b="1" dirty="0" smtClean="0">
                <a:solidFill>
                  <a:schemeClr val="bg1"/>
                </a:solidFill>
              </a:rPr>
              <a:t> SI </a:t>
            </a:r>
            <a:r>
              <a:rPr lang="es-MX" sz="2800" b="1" dirty="0" err="1" smtClean="0">
                <a:solidFill>
                  <a:schemeClr val="bg1"/>
                </a:solidFill>
              </a:rPr>
              <a:t>second</a:t>
            </a:r>
            <a:endParaRPr lang="es-MX" sz="2800" b="1" dirty="0" smtClean="0">
              <a:solidFill>
                <a:schemeClr val="bg1"/>
              </a:solidFill>
            </a:endParaRPr>
          </a:p>
          <a:p>
            <a:pPr algn="ctr"/>
            <a:endParaRPr lang="es-MX" sz="1000" b="1" dirty="0">
              <a:solidFill>
                <a:schemeClr val="bg1"/>
              </a:solidFill>
            </a:endParaRPr>
          </a:p>
        </p:txBody>
      </p:sp>
      <p:pic>
        <p:nvPicPr>
          <p:cNvPr id="11" name="Picture 9"/>
          <p:cNvPicPr>
            <a:picLocks noChangeAspect="1" noChangeArrowheads="1"/>
          </p:cNvPicPr>
          <p:nvPr/>
        </p:nvPicPr>
        <p:blipFill>
          <a:blip r:embed="rId2"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14"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xmlns="" val="972364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15280"/>
            <a:ext cx="9144000" cy="830997"/>
          </a:xfrm>
          <a:prstGeom prst="rect">
            <a:avLst/>
          </a:prstGeom>
          <a:solidFill>
            <a:schemeClr val="tx2">
              <a:lumMod val="75000"/>
            </a:schemeClr>
          </a:solidFill>
        </p:spPr>
        <p:txBody>
          <a:bodyPr wrap="square" rtlCol="0">
            <a:spAutoFit/>
          </a:bodyPr>
          <a:lstStyle/>
          <a:p>
            <a:pPr algn="ctr"/>
            <a:endParaRPr lang="es-MX" sz="1000" b="1" dirty="0" smtClean="0">
              <a:solidFill>
                <a:schemeClr val="bg1"/>
              </a:solidFill>
            </a:endParaRPr>
          </a:p>
          <a:p>
            <a:pPr algn="ctr"/>
            <a:r>
              <a:rPr lang="es-MX" sz="2800" b="1" dirty="0" smtClean="0">
                <a:solidFill>
                  <a:schemeClr val="bg1"/>
                </a:solidFill>
              </a:rPr>
              <a:t>Key </a:t>
            </a:r>
            <a:r>
              <a:rPr lang="es-MX" sz="2800" b="1" dirty="0" err="1" smtClean="0">
                <a:solidFill>
                  <a:schemeClr val="bg1"/>
                </a:solidFill>
              </a:rPr>
              <a:t>elements</a:t>
            </a:r>
            <a:r>
              <a:rPr lang="es-MX" sz="2800" b="1" dirty="0" smtClean="0">
                <a:solidFill>
                  <a:schemeClr val="bg1"/>
                </a:solidFill>
              </a:rPr>
              <a:t> </a:t>
            </a:r>
            <a:r>
              <a:rPr lang="es-MX" sz="2800" b="1" dirty="0" err="1" smtClean="0">
                <a:solidFill>
                  <a:schemeClr val="bg1"/>
                </a:solidFill>
              </a:rPr>
              <a:t>for</a:t>
            </a:r>
            <a:r>
              <a:rPr lang="es-MX" sz="2800" b="1" dirty="0" smtClean="0">
                <a:solidFill>
                  <a:schemeClr val="bg1"/>
                </a:solidFill>
              </a:rPr>
              <a:t> a new </a:t>
            </a:r>
            <a:r>
              <a:rPr lang="es-MX" sz="2800" b="1" dirty="0" err="1" smtClean="0">
                <a:solidFill>
                  <a:schemeClr val="bg1"/>
                </a:solidFill>
              </a:rPr>
              <a:t>definition</a:t>
            </a:r>
            <a:r>
              <a:rPr lang="es-MX" sz="2800" b="1" dirty="0" smtClean="0">
                <a:solidFill>
                  <a:schemeClr val="bg1"/>
                </a:solidFill>
              </a:rPr>
              <a:t> of </a:t>
            </a:r>
            <a:r>
              <a:rPr lang="es-MX" sz="2800" b="1" dirty="0" err="1" smtClean="0">
                <a:solidFill>
                  <a:schemeClr val="bg1"/>
                </a:solidFill>
              </a:rPr>
              <a:t>the</a:t>
            </a:r>
            <a:r>
              <a:rPr lang="es-MX" sz="2800" b="1" dirty="0" smtClean="0">
                <a:solidFill>
                  <a:schemeClr val="bg1"/>
                </a:solidFill>
              </a:rPr>
              <a:t> SI </a:t>
            </a:r>
            <a:r>
              <a:rPr lang="es-MX" sz="2800" b="1" dirty="0" err="1" smtClean="0">
                <a:solidFill>
                  <a:schemeClr val="bg1"/>
                </a:solidFill>
              </a:rPr>
              <a:t>second</a:t>
            </a:r>
            <a:endParaRPr lang="es-MX" sz="2800" b="1" dirty="0" smtClean="0">
              <a:solidFill>
                <a:schemeClr val="bg1"/>
              </a:solidFill>
            </a:endParaRPr>
          </a:p>
          <a:p>
            <a:pPr algn="ctr"/>
            <a:endParaRPr lang="es-MX" sz="1000" b="1" dirty="0">
              <a:solidFill>
                <a:schemeClr val="bg1"/>
              </a:solidFill>
            </a:endParaRPr>
          </a:p>
        </p:txBody>
      </p:sp>
      <p:sp>
        <p:nvSpPr>
          <p:cNvPr id="8" name="7 CuadroTexto"/>
          <p:cNvSpPr txBox="1"/>
          <p:nvPr/>
        </p:nvSpPr>
        <p:spPr>
          <a:xfrm>
            <a:off x="4279859" y="2118047"/>
            <a:ext cx="868205" cy="923330"/>
          </a:xfrm>
          <a:prstGeom prst="rect">
            <a:avLst/>
          </a:prstGeom>
          <a:noFill/>
        </p:spPr>
        <p:txBody>
          <a:bodyPr wrap="square" rtlCol="0">
            <a:spAutoFit/>
          </a:bodyPr>
          <a:lstStyle/>
          <a:p>
            <a:r>
              <a:rPr lang="es-MX" sz="5400" b="1" dirty="0" smtClean="0">
                <a:solidFill>
                  <a:srgbClr val="009900"/>
                </a:solidFill>
                <a:sym typeface="Wingdings"/>
              </a:rPr>
              <a:t></a:t>
            </a:r>
            <a:endParaRPr lang="es-MX" sz="5400" b="1" dirty="0">
              <a:solidFill>
                <a:srgbClr val="009900"/>
              </a:solidFill>
            </a:endParaRPr>
          </a:p>
        </p:txBody>
      </p:sp>
      <p:sp>
        <p:nvSpPr>
          <p:cNvPr id="9" name="8 CuadroTexto"/>
          <p:cNvSpPr txBox="1"/>
          <p:nvPr/>
        </p:nvSpPr>
        <p:spPr>
          <a:xfrm>
            <a:off x="4279859" y="2822256"/>
            <a:ext cx="868205" cy="923330"/>
          </a:xfrm>
          <a:prstGeom prst="rect">
            <a:avLst/>
          </a:prstGeom>
          <a:noFill/>
        </p:spPr>
        <p:txBody>
          <a:bodyPr wrap="square" rtlCol="0">
            <a:spAutoFit/>
          </a:bodyPr>
          <a:lstStyle/>
          <a:p>
            <a:r>
              <a:rPr lang="es-MX" sz="5400" b="1" dirty="0" smtClean="0">
                <a:solidFill>
                  <a:srgbClr val="009900"/>
                </a:solidFill>
                <a:sym typeface="Wingdings"/>
              </a:rPr>
              <a:t></a:t>
            </a:r>
            <a:endParaRPr lang="es-MX" sz="5400" b="1" dirty="0">
              <a:solidFill>
                <a:srgbClr val="009900"/>
              </a:solidFill>
            </a:endParaRPr>
          </a:p>
        </p:txBody>
      </p:sp>
      <p:sp>
        <p:nvSpPr>
          <p:cNvPr id="10" name="9 CuadroTexto"/>
          <p:cNvSpPr txBox="1"/>
          <p:nvPr/>
        </p:nvSpPr>
        <p:spPr>
          <a:xfrm>
            <a:off x="7190316" y="3550657"/>
            <a:ext cx="868205" cy="923330"/>
          </a:xfrm>
          <a:prstGeom prst="rect">
            <a:avLst/>
          </a:prstGeom>
          <a:noFill/>
        </p:spPr>
        <p:txBody>
          <a:bodyPr wrap="square" rtlCol="0">
            <a:spAutoFit/>
          </a:bodyPr>
          <a:lstStyle/>
          <a:p>
            <a:r>
              <a:rPr lang="es-MX" sz="5400" b="1" dirty="0" smtClean="0">
                <a:solidFill>
                  <a:srgbClr val="009900"/>
                </a:solidFill>
                <a:sym typeface="Wingdings"/>
              </a:rPr>
              <a:t></a:t>
            </a:r>
            <a:endParaRPr lang="es-MX" sz="5400" b="1" dirty="0">
              <a:solidFill>
                <a:srgbClr val="009900"/>
              </a:solidFill>
            </a:endParaRPr>
          </a:p>
        </p:txBody>
      </p:sp>
      <p:sp>
        <p:nvSpPr>
          <p:cNvPr id="11" name="10 CuadroTexto"/>
          <p:cNvSpPr txBox="1"/>
          <p:nvPr/>
        </p:nvSpPr>
        <p:spPr>
          <a:xfrm>
            <a:off x="4427984" y="4566320"/>
            <a:ext cx="868205" cy="923330"/>
          </a:xfrm>
          <a:prstGeom prst="rect">
            <a:avLst/>
          </a:prstGeom>
          <a:noFill/>
        </p:spPr>
        <p:txBody>
          <a:bodyPr wrap="square" rtlCol="0">
            <a:spAutoFit/>
          </a:bodyPr>
          <a:lstStyle/>
          <a:p>
            <a:r>
              <a:rPr lang="es-MX" sz="5400" b="1" dirty="0" smtClean="0">
                <a:solidFill>
                  <a:srgbClr val="FF0000"/>
                </a:solidFill>
                <a:sym typeface="Wingdings"/>
              </a:rPr>
              <a:t></a:t>
            </a:r>
            <a:endParaRPr lang="es-MX" sz="5400" b="1" dirty="0">
              <a:solidFill>
                <a:srgbClr val="FF0000"/>
              </a:solidFill>
            </a:endParaRPr>
          </a:p>
        </p:txBody>
      </p:sp>
      <p:sp>
        <p:nvSpPr>
          <p:cNvPr id="12" name="11 CuadroTexto"/>
          <p:cNvSpPr txBox="1"/>
          <p:nvPr/>
        </p:nvSpPr>
        <p:spPr>
          <a:xfrm>
            <a:off x="1619672" y="2348880"/>
            <a:ext cx="4413896" cy="461665"/>
          </a:xfrm>
          <a:prstGeom prst="rect">
            <a:avLst/>
          </a:prstGeom>
          <a:noFill/>
        </p:spPr>
        <p:txBody>
          <a:bodyPr wrap="square" rtlCol="0">
            <a:spAutoFit/>
          </a:bodyPr>
          <a:lstStyle/>
          <a:p>
            <a:r>
              <a:rPr lang="es-MX" sz="2400" dirty="0" smtClean="0"/>
              <a:t>1. Ultra </a:t>
            </a:r>
            <a:r>
              <a:rPr lang="es-MX" sz="2400" dirty="0" err="1" smtClean="0"/>
              <a:t>stable</a:t>
            </a:r>
            <a:r>
              <a:rPr lang="es-MX" sz="2400" dirty="0" smtClean="0"/>
              <a:t> </a:t>
            </a:r>
            <a:r>
              <a:rPr lang="es-MX" sz="2400" dirty="0" err="1" smtClean="0"/>
              <a:t>lasers</a:t>
            </a:r>
            <a:endParaRPr lang="es-MX" sz="2400" dirty="0"/>
          </a:p>
        </p:txBody>
      </p:sp>
      <p:sp>
        <p:nvSpPr>
          <p:cNvPr id="13" name="12 CuadroTexto"/>
          <p:cNvSpPr txBox="1"/>
          <p:nvPr/>
        </p:nvSpPr>
        <p:spPr>
          <a:xfrm>
            <a:off x="1619672" y="2994918"/>
            <a:ext cx="4413896" cy="461665"/>
          </a:xfrm>
          <a:prstGeom prst="rect">
            <a:avLst/>
          </a:prstGeom>
          <a:noFill/>
        </p:spPr>
        <p:txBody>
          <a:bodyPr wrap="square" rtlCol="0">
            <a:spAutoFit/>
          </a:bodyPr>
          <a:lstStyle/>
          <a:p>
            <a:r>
              <a:rPr lang="es-MX" sz="2400" dirty="0" smtClean="0"/>
              <a:t>2. </a:t>
            </a:r>
            <a:r>
              <a:rPr lang="es-MX" sz="2400" dirty="0" err="1" smtClean="0"/>
              <a:t>Frequency</a:t>
            </a:r>
            <a:r>
              <a:rPr lang="es-MX" sz="2400" dirty="0" smtClean="0"/>
              <a:t> </a:t>
            </a:r>
            <a:r>
              <a:rPr lang="es-MX" sz="2400" dirty="0" err="1" smtClean="0"/>
              <a:t>combs</a:t>
            </a:r>
            <a:endParaRPr lang="es-MX" sz="2400" dirty="0"/>
          </a:p>
        </p:txBody>
      </p:sp>
      <p:sp>
        <p:nvSpPr>
          <p:cNvPr id="14" name="13 CuadroTexto"/>
          <p:cNvSpPr txBox="1"/>
          <p:nvPr/>
        </p:nvSpPr>
        <p:spPr>
          <a:xfrm>
            <a:off x="1619672" y="3642990"/>
            <a:ext cx="6048672" cy="830997"/>
          </a:xfrm>
          <a:prstGeom prst="rect">
            <a:avLst/>
          </a:prstGeom>
          <a:noFill/>
        </p:spPr>
        <p:txBody>
          <a:bodyPr wrap="square" rtlCol="0">
            <a:spAutoFit/>
          </a:bodyPr>
          <a:lstStyle/>
          <a:p>
            <a:r>
              <a:rPr lang="es-MX" sz="2400" dirty="0" smtClean="0"/>
              <a:t>3. Ultra </a:t>
            </a:r>
            <a:r>
              <a:rPr lang="es-MX" sz="2400" dirty="0" err="1" smtClean="0"/>
              <a:t>narrow</a:t>
            </a:r>
            <a:r>
              <a:rPr lang="es-MX" sz="2400" dirty="0" smtClean="0"/>
              <a:t> </a:t>
            </a:r>
            <a:r>
              <a:rPr lang="es-MX" sz="2400" dirty="0" err="1" smtClean="0"/>
              <a:t>Optical</a:t>
            </a:r>
            <a:r>
              <a:rPr lang="es-MX" sz="2400" dirty="0" smtClean="0"/>
              <a:t> </a:t>
            </a:r>
            <a:r>
              <a:rPr lang="es-MX" sz="2400" dirty="0" err="1" smtClean="0"/>
              <a:t>transitions</a:t>
            </a:r>
            <a:r>
              <a:rPr lang="es-MX" sz="2400" dirty="0" smtClean="0"/>
              <a:t> in </a:t>
            </a:r>
            <a:r>
              <a:rPr lang="es-MX" sz="2400" dirty="0" err="1" smtClean="0"/>
              <a:t>ions</a:t>
            </a:r>
            <a:r>
              <a:rPr lang="es-MX" sz="2400" dirty="0"/>
              <a:t> </a:t>
            </a:r>
            <a:r>
              <a:rPr lang="es-MX" sz="2400" dirty="0" err="1" smtClean="0"/>
              <a:t>or</a:t>
            </a:r>
            <a:r>
              <a:rPr lang="es-MX" sz="2400" dirty="0" smtClean="0"/>
              <a:t> neutral </a:t>
            </a:r>
            <a:r>
              <a:rPr lang="es-MX" sz="2400" dirty="0" err="1" smtClean="0"/>
              <a:t>atoms</a:t>
            </a:r>
            <a:endParaRPr lang="es-MX" sz="2400" dirty="0"/>
          </a:p>
        </p:txBody>
      </p:sp>
      <p:sp>
        <p:nvSpPr>
          <p:cNvPr id="15" name="14 CuadroTexto"/>
          <p:cNvSpPr txBox="1"/>
          <p:nvPr/>
        </p:nvSpPr>
        <p:spPr>
          <a:xfrm>
            <a:off x="1619672" y="4695527"/>
            <a:ext cx="6048672" cy="461665"/>
          </a:xfrm>
          <a:prstGeom prst="rect">
            <a:avLst/>
          </a:prstGeom>
          <a:noFill/>
        </p:spPr>
        <p:txBody>
          <a:bodyPr wrap="square" rtlCol="0">
            <a:spAutoFit/>
          </a:bodyPr>
          <a:lstStyle/>
          <a:p>
            <a:r>
              <a:rPr lang="es-MX" sz="2400" dirty="0"/>
              <a:t>4</a:t>
            </a:r>
            <a:r>
              <a:rPr lang="es-MX" sz="2400" dirty="0" smtClean="0"/>
              <a:t>. </a:t>
            </a:r>
            <a:r>
              <a:rPr lang="es-MX" sz="2400" dirty="0" err="1" smtClean="0"/>
              <a:t>Optical</a:t>
            </a:r>
            <a:r>
              <a:rPr lang="es-MX" sz="2400" dirty="0" smtClean="0"/>
              <a:t> time </a:t>
            </a:r>
            <a:r>
              <a:rPr lang="es-MX" sz="2400" dirty="0" err="1" smtClean="0"/>
              <a:t>scales</a:t>
            </a:r>
            <a:endParaRPr lang="es-MX" sz="2400" dirty="0"/>
          </a:p>
        </p:txBody>
      </p:sp>
      <p:sp>
        <p:nvSpPr>
          <p:cNvPr id="2" name="1 CuadroTexto"/>
          <p:cNvSpPr txBox="1"/>
          <p:nvPr/>
        </p:nvSpPr>
        <p:spPr>
          <a:xfrm>
            <a:off x="5076056" y="4725144"/>
            <a:ext cx="3740307" cy="369332"/>
          </a:xfrm>
          <a:prstGeom prst="rect">
            <a:avLst/>
          </a:prstGeom>
          <a:noFill/>
        </p:spPr>
        <p:txBody>
          <a:bodyPr wrap="square" rtlCol="0">
            <a:spAutoFit/>
          </a:bodyPr>
          <a:lstStyle/>
          <a:p>
            <a:pPr algn="ctr"/>
            <a:r>
              <a:rPr lang="es-MX" b="1" dirty="0" err="1" smtClean="0">
                <a:solidFill>
                  <a:srgbClr val="FF0000"/>
                </a:solidFill>
              </a:rPr>
              <a:t>Not</a:t>
            </a:r>
            <a:r>
              <a:rPr lang="es-MX" b="1" dirty="0" smtClean="0">
                <a:solidFill>
                  <a:srgbClr val="FF0000"/>
                </a:solidFill>
              </a:rPr>
              <a:t> </a:t>
            </a:r>
            <a:r>
              <a:rPr lang="es-MX" b="1" dirty="0" err="1" smtClean="0">
                <a:solidFill>
                  <a:srgbClr val="FF0000"/>
                </a:solidFill>
              </a:rPr>
              <a:t>yet</a:t>
            </a:r>
            <a:r>
              <a:rPr lang="es-MX" b="1" dirty="0" smtClean="0">
                <a:solidFill>
                  <a:srgbClr val="FF0000"/>
                </a:solidFill>
              </a:rPr>
              <a:t> </a:t>
            </a:r>
            <a:r>
              <a:rPr lang="es-MX" b="1" dirty="0" err="1" smtClean="0">
                <a:solidFill>
                  <a:srgbClr val="FF0000"/>
                </a:solidFill>
              </a:rPr>
              <a:t>but</a:t>
            </a:r>
            <a:r>
              <a:rPr lang="es-MX" b="1" dirty="0" smtClean="0">
                <a:solidFill>
                  <a:srgbClr val="FF0000"/>
                </a:solidFill>
              </a:rPr>
              <a:t> </a:t>
            </a:r>
            <a:r>
              <a:rPr lang="es-MX" b="1" dirty="0">
                <a:solidFill>
                  <a:srgbClr val="FF0000"/>
                </a:solidFill>
              </a:rPr>
              <a:t> </a:t>
            </a:r>
            <a:r>
              <a:rPr lang="es-MX" b="1" dirty="0" err="1" smtClean="0">
                <a:solidFill>
                  <a:srgbClr val="FF0000"/>
                </a:solidFill>
              </a:rPr>
              <a:t>research</a:t>
            </a:r>
            <a:r>
              <a:rPr lang="es-MX" b="1" dirty="0" smtClean="0">
                <a:solidFill>
                  <a:srgbClr val="FF0000"/>
                </a:solidFill>
              </a:rPr>
              <a:t> in </a:t>
            </a:r>
            <a:r>
              <a:rPr lang="es-MX" b="1" dirty="0" err="1" smtClean="0">
                <a:solidFill>
                  <a:srgbClr val="FF0000"/>
                </a:solidFill>
              </a:rPr>
              <a:t>progress</a:t>
            </a:r>
            <a:endParaRPr lang="es-MX" b="1" dirty="0">
              <a:solidFill>
                <a:srgbClr val="FF0000"/>
              </a:solidFill>
            </a:endParaRPr>
          </a:p>
        </p:txBody>
      </p:sp>
      <p:pic>
        <p:nvPicPr>
          <p:cNvPr id="16" name="Picture 9"/>
          <p:cNvPicPr>
            <a:picLocks noChangeAspect="1" noChangeArrowheads="1"/>
          </p:cNvPicPr>
          <p:nvPr/>
        </p:nvPicPr>
        <p:blipFill>
          <a:blip r:embed="rId2" cstate="print"/>
          <a:srcRect/>
          <a:stretch>
            <a:fillRect/>
          </a:stretch>
        </p:blipFill>
        <p:spPr bwMode="auto">
          <a:xfrm>
            <a:off x="251520" y="6093296"/>
            <a:ext cx="1766615" cy="485623"/>
          </a:xfrm>
          <a:prstGeom prst="rect">
            <a:avLst/>
          </a:prstGeom>
          <a:noFill/>
          <a:ln w="9525">
            <a:noFill/>
            <a:miter lim="800000"/>
            <a:headEnd/>
            <a:tailEnd/>
          </a:ln>
          <a:effectLst/>
        </p:spPr>
      </p:pic>
      <p:pic>
        <p:nvPicPr>
          <p:cNvPr id="19"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spTree>
    <p:extLst>
      <p:ext uri="{BB962C8B-B14F-4D97-AF65-F5344CB8AC3E}">
        <p14:creationId xmlns:p14="http://schemas.microsoft.com/office/powerpoint/2010/main" xmlns="" val="403996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s-MX"/>
          </a:p>
        </p:txBody>
      </p:sp>
      <p:pic>
        <p:nvPicPr>
          <p:cNvPr id="3" name="Picture 4"/>
          <p:cNvPicPr>
            <a:picLocks noChangeAspect="1" noChangeArrowheads="1"/>
          </p:cNvPicPr>
          <p:nvPr/>
        </p:nvPicPr>
        <p:blipFill>
          <a:blip r:embed="rId2" cstate="print"/>
          <a:srcRect/>
          <a:stretch>
            <a:fillRect/>
          </a:stretch>
        </p:blipFill>
        <p:spPr bwMode="auto">
          <a:xfrm>
            <a:off x="3059832" y="1700808"/>
            <a:ext cx="3101975" cy="4178300"/>
          </a:xfrm>
          <a:prstGeom prst="rect">
            <a:avLst/>
          </a:prstGeom>
          <a:noFill/>
          <a:ln w="9525">
            <a:noFill/>
            <a:miter lim="800000"/>
            <a:headEnd/>
            <a:tailEnd/>
          </a:ln>
          <a:effectLst/>
        </p:spPr>
      </p:pic>
      <p:sp>
        <p:nvSpPr>
          <p:cNvPr id="4" name="Rectangle 7"/>
          <p:cNvSpPr>
            <a:spLocks noChangeArrowheads="1"/>
          </p:cNvSpPr>
          <p:nvPr/>
        </p:nvSpPr>
        <p:spPr bwMode="auto">
          <a:xfrm>
            <a:off x="352425" y="279400"/>
            <a:ext cx="8445500" cy="6296025"/>
          </a:xfrm>
          <a:prstGeom prst="rect">
            <a:avLst/>
          </a:prstGeom>
          <a:noFill/>
          <a:ln w="9525">
            <a:solidFill>
              <a:schemeClr val="bg1"/>
            </a:solidFill>
            <a:miter lim="800000"/>
            <a:headEnd/>
            <a:tailEnd/>
          </a:ln>
          <a:effectLst/>
        </p:spPr>
        <p:txBody>
          <a:bodyPr wrap="none" anchor="ctr"/>
          <a:lstStyle/>
          <a:p>
            <a:endParaRPr lang="es-MX"/>
          </a:p>
        </p:txBody>
      </p:sp>
      <p:sp>
        <p:nvSpPr>
          <p:cNvPr id="5" name="Text Box 8"/>
          <p:cNvSpPr txBox="1">
            <a:spLocks noChangeArrowheads="1"/>
          </p:cNvSpPr>
          <p:nvPr/>
        </p:nvSpPr>
        <p:spPr bwMode="auto">
          <a:xfrm>
            <a:off x="763588" y="563563"/>
            <a:ext cx="7766050" cy="461665"/>
          </a:xfrm>
          <a:prstGeom prst="rect">
            <a:avLst/>
          </a:prstGeom>
          <a:noFill/>
          <a:ln w="9525">
            <a:noFill/>
            <a:miter lim="800000"/>
            <a:headEnd/>
            <a:tailEnd/>
          </a:ln>
          <a:effectLst/>
        </p:spPr>
        <p:txBody>
          <a:bodyPr>
            <a:spAutoFit/>
          </a:bodyPr>
          <a:lstStyle/>
          <a:p>
            <a:pPr algn="ctr">
              <a:spcBef>
                <a:spcPct val="50000"/>
              </a:spcBef>
            </a:pPr>
            <a:r>
              <a:rPr lang="es-MX" sz="2400" dirty="0" err="1" smtClean="0">
                <a:solidFill>
                  <a:schemeClr val="bg1"/>
                </a:solidFill>
              </a:rPr>
              <a:t>Optical</a:t>
            </a:r>
            <a:r>
              <a:rPr lang="es-MX" sz="2400" dirty="0" smtClean="0">
                <a:solidFill>
                  <a:schemeClr val="bg1"/>
                </a:solidFill>
              </a:rPr>
              <a:t> </a:t>
            </a:r>
            <a:r>
              <a:rPr lang="es-MX" sz="2400" dirty="0" err="1" smtClean="0">
                <a:solidFill>
                  <a:schemeClr val="bg1"/>
                </a:solidFill>
              </a:rPr>
              <a:t>spectroscopy</a:t>
            </a:r>
            <a:endParaRPr lang="es-ES" sz="2400" dirty="0">
              <a:solidFill>
                <a:schemeClr val="bg1"/>
              </a:solidFill>
            </a:endParaRPr>
          </a:p>
        </p:txBody>
      </p:sp>
      <p:pic>
        <p:nvPicPr>
          <p:cNvPr id="7" name="Picture 9"/>
          <p:cNvPicPr>
            <a:picLocks noChangeAspect="1" noChangeArrowheads="1"/>
          </p:cNvPicPr>
          <p:nvPr/>
        </p:nvPicPr>
        <p:blipFill>
          <a:blip r:embed="rId3" cstate="print"/>
          <a:srcRect/>
          <a:stretch>
            <a:fillRect/>
          </a:stretch>
        </p:blipFill>
        <p:spPr bwMode="auto">
          <a:xfrm>
            <a:off x="251520" y="6183737"/>
            <a:ext cx="1766615" cy="485623"/>
          </a:xfrm>
          <a:prstGeom prst="rect">
            <a:avLst/>
          </a:prstGeom>
          <a:solidFill>
            <a:schemeClr val="tx1"/>
          </a:solidFill>
          <a:ln w="9525">
            <a:noFill/>
            <a:miter lim="800000"/>
            <a:headEnd/>
            <a:tailEnd/>
          </a:ln>
          <a:effectLst/>
        </p:spPr>
      </p:pic>
      <p:pic>
        <p:nvPicPr>
          <p:cNvPr id="9" name="Picture 1"/>
          <p:cNvPicPr>
            <a:picLocks noChangeAspect="1" noChangeArrowheads="1"/>
          </p:cNvPicPr>
          <p:nvPr/>
        </p:nvPicPr>
        <p:blipFill>
          <a:blip r:embed="rId4" cstate="print"/>
          <a:srcRect/>
          <a:stretch>
            <a:fillRect/>
          </a:stretch>
        </p:blipFill>
        <p:spPr bwMode="auto">
          <a:xfrm>
            <a:off x="7466590" y="5877272"/>
            <a:ext cx="993842" cy="787233"/>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8950"/>
          <a:stretch>
            <a:fillRect/>
          </a:stretch>
        </p:blipFill>
        <p:spPr bwMode="auto">
          <a:xfrm>
            <a:off x="1104831" y="1628800"/>
            <a:ext cx="7073878" cy="4608512"/>
          </a:xfrm>
          <a:prstGeom prst="rect">
            <a:avLst/>
          </a:prstGeom>
          <a:noFill/>
          <a:ln w="9525">
            <a:noFill/>
            <a:miter lim="800000"/>
            <a:headEnd/>
            <a:tailEnd/>
          </a:ln>
          <a:effectLst/>
        </p:spPr>
      </p:pic>
      <p:sp>
        <p:nvSpPr>
          <p:cNvPr id="3" name="2 CuadroTexto"/>
          <p:cNvSpPr txBox="1"/>
          <p:nvPr/>
        </p:nvSpPr>
        <p:spPr>
          <a:xfrm>
            <a:off x="0" y="-27384"/>
            <a:ext cx="9144000" cy="892552"/>
          </a:xfrm>
          <a:prstGeom prst="rect">
            <a:avLst/>
          </a:prstGeom>
          <a:solidFill>
            <a:schemeClr val="tx2">
              <a:lumMod val="75000"/>
            </a:schemeClr>
          </a:solidFill>
        </p:spPr>
        <p:txBody>
          <a:bodyPr wrap="square" rtlCol="0">
            <a:spAutoFit/>
          </a:bodyPr>
          <a:lstStyle/>
          <a:p>
            <a:pPr algn="ctr"/>
            <a:endParaRPr lang="es-MX" sz="1000" dirty="0" smtClean="0">
              <a:solidFill>
                <a:schemeClr val="bg1"/>
              </a:solidFill>
            </a:endParaRPr>
          </a:p>
          <a:p>
            <a:pPr algn="ctr"/>
            <a:r>
              <a:rPr lang="es-MX" sz="3200" dirty="0" smtClean="0">
                <a:solidFill>
                  <a:schemeClr val="bg1"/>
                </a:solidFill>
              </a:rPr>
              <a:t>Performance of a time </a:t>
            </a:r>
            <a:r>
              <a:rPr lang="es-MX" sz="3200" dirty="0" err="1" smtClean="0">
                <a:solidFill>
                  <a:schemeClr val="bg1"/>
                </a:solidFill>
              </a:rPr>
              <a:t>scale</a:t>
            </a:r>
            <a:r>
              <a:rPr lang="es-MX" sz="3200" dirty="0" smtClean="0">
                <a:solidFill>
                  <a:schemeClr val="bg1"/>
                </a:solidFill>
              </a:rPr>
              <a:t> </a:t>
            </a:r>
            <a:r>
              <a:rPr lang="es-MX" sz="3200" dirty="0" err="1" smtClean="0">
                <a:solidFill>
                  <a:schemeClr val="bg1"/>
                </a:solidFill>
              </a:rPr>
              <a:t>from</a:t>
            </a:r>
            <a:r>
              <a:rPr lang="es-MX" sz="3200" dirty="0" smtClean="0">
                <a:solidFill>
                  <a:schemeClr val="bg1"/>
                </a:solidFill>
              </a:rPr>
              <a:t> </a:t>
            </a:r>
            <a:r>
              <a:rPr lang="es-MX" sz="3200" dirty="0" err="1" smtClean="0">
                <a:solidFill>
                  <a:schemeClr val="bg1"/>
                </a:solidFill>
              </a:rPr>
              <a:t>optical</a:t>
            </a:r>
            <a:r>
              <a:rPr lang="es-MX" sz="3200" dirty="0" smtClean="0">
                <a:solidFill>
                  <a:schemeClr val="bg1"/>
                </a:solidFill>
              </a:rPr>
              <a:t> </a:t>
            </a:r>
            <a:r>
              <a:rPr lang="es-MX" sz="3200" dirty="0" err="1" smtClean="0">
                <a:solidFill>
                  <a:schemeClr val="bg1"/>
                </a:solidFill>
              </a:rPr>
              <a:t>clocks</a:t>
            </a:r>
            <a:r>
              <a:rPr lang="es-MX" sz="3200" dirty="0" smtClean="0">
                <a:solidFill>
                  <a:schemeClr val="bg1"/>
                </a:solidFill>
              </a:rPr>
              <a:t> (?)</a:t>
            </a:r>
          </a:p>
          <a:p>
            <a:pPr algn="ctr"/>
            <a:endParaRPr lang="es-MX" sz="1000" dirty="0">
              <a:solidFill>
                <a:schemeClr val="bg1"/>
              </a:solidFill>
            </a:endParaRPr>
          </a:p>
        </p:txBody>
      </p:sp>
      <p:sp>
        <p:nvSpPr>
          <p:cNvPr id="5" name="4 CuadroTexto"/>
          <p:cNvSpPr txBox="1"/>
          <p:nvPr/>
        </p:nvSpPr>
        <p:spPr>
          <a:xfrm>
            <a:off x="6732240" y="4797152"/>
            <a:ext cx="1440160" cy="400110"/>
          </a:xfrm>
          <a:prstGeom prst="rect">
            <a:avLst/>
          </a:prstGeom>
          <a:solidFill>
            <a:schemeClr val="bg1"/>
          </a:solidFill>
          <a:ln>
            <a:noFill/>
          </a:ln>
        </p:spPr>
        <p:txBody>
          <a:bodyPr wrap="square" rtlCol="0">
            <a:spAutoFit/>
          </a:bodyPr>
          <a:lstStyle/>
          <a:p>
            <a:r>
              <a:rPr lang="es-MX" sz="1600" b="1" dirty="0" smtClean="0">
                <a:solidFill>
                  <a:srgbClr val="008000"/>
                </a:solidFill>
              </a:rPr>
              <a:t>Time </a:t>
            </a:r>
            <a:r>
              <a:rPr lang="es-MX" sz="1600" b="1" dirty="0" err="1" smtClean="0">
                <a:solidFill>
                  <a:srgbClr val="008000"/>
                </a:solidFill>
              </a:rPr>
              <a:t>scale</a:t>
            </a:r>
            <a:r>
              <a:rPr lang="es-MX" sz="1600" b="1" dirty="0" smtClean="0">
                <a:solidFill>
                  <a:srgbClr val="008000"/>
                </a:solidFill>
              </a:rPr>
              <a:t> (</a:t>
            </a:r>
            <a:r>
              <a:rPr lang="es-MX" sz="2000" b="1" dirty="0" smtClean="0">
                <a:solidFill>
                  <a:srgbClr val="FF0000"/>
                </a:solidFill>
              </a:rPr>
              <a:t>?</a:t>
            </a:r>
            <a:r>
              <a:rPr lang="es-MX" sz="1600" b="1" dirty="0" smtClean="0">
                <a:solidFill>
                  <a:srgbClr val="008000"/>
                </a:solidFill>
              </a:rPr>
              <a:t>)</a:t>
            </a:r>
            <a:endParaRPr lang="es-MX" sz="1600" b="1" dirty="0">
              <a:solidFill>
                <a:srgbClr val="008000"/>
              </a:solidFill>
            </a:endParaRPr>
          </a:p>
        </p:txBody>
      </p:sp>
      <p:pic>
        <p:nvPicPr>
          <p:cNvPr id="7"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8" name="Picture 9"/>
          <p:cNvPicPr>
            <a:picLocks noChangeAspect="1" noChangeArrowheads="1"/>
          </p:cNvPicPr>
          <p:nvPr/>
        </p:nvPicPr>
        <p:blipFill>
          <a:blip r:embed="rId4" cstate="print"/>
          <a:srcRect/>
          <a:stretch>
            <a:fillRect/>
          </a:stretch>
        </p:blipFill>
        <p:spPr bwMode="auto">
          <a:xfrm>
            <a:off x="323528" y="6039721"/>
            <a:ext cx="1766615" cy="485623"/>
          </a:xfrm>
          <a:prstGeom prst="rect">
            <a:avLst/>
          </a:prstGeom>
          <a:noFill/>
          <a:ln w="9525">
            <a:noFill/>
            <a:miter lim="800000"/>
            <a:headEnd/>
            <a:tailEnd/>
          </a:ln>
          <a:effectLst/>
        </p:spPr>
      </p:pic>
    </p:spTree>
    <p:extLst>
      <p:ext uri="{BB962C8B-B14F-4D97-AF65-F5344CB8AC3E}">
        <p14:creationId xmlns:p14="http://schemas.microsoft.com/office/powerpoint/2010/main" xmlns="" val="3344505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628800"/>
            <a:ext cx="6192688" cy="3139321"/>
          </a:xfrm>
          <a:prstGeom prst="rect">
            <a:avLst/>
          </a:prstGeom>
        </p:spPr>
        <p:txBody>
          <a:bodyPr wrap="square">
            <a:spAutoFit/>
          </a:bodyPr>
          <a:lstStyle/>
          <a:p>
            <a:pPr algn="just"/>
            <a:r>
              <a:rPr lang="en-GB" dirty="0" smtClean="0"/>
              <a:t>Apart from optical frequency standards leading to a re-definition of the second, there are also possibilities of completely different approaches to a re-definition of the second. There are promising investigations of clock transitions of even higher frequencies, including nuclear transitions. There is still </a:t>
            </a:r>
            <a:r>
              <a:rPr lang="en-GB" dirty="0" smtClean="0"/>
              <a:t>“a dream” </a:t>
            </a:r>
            <a:r>
              <a:rPr lang="en-GB" dirty="0" smtClean="0"/>
              <a:t>of a calculable transition frequency related directly to fundamental constants such as the </a:t>
            </a:r>
            <a:r>
              <a:rPr lang="en-GB" dirty="0" err="1" smtClean="0"/>
              <a:t>Rydberg</a:t>
            </a:r>
            <a:r>
              <a:rPr lang="en-GB" dirty="0" smtClean="0"/>
              <a:t> constant and the speed of light. Even though the current accuracy and reproducibility of optical transitions is many orders of magnitude higher than the present best theories can deliver, these and other developments have to be followed </a:t>
            </a:r>
            <a:r>
              <a:rPr lang="en-GB" dirty="0" smtClean="0"/>
              <a:t>carefully</a:t>
            </a:r>
            <a:endParaRPr lang="es-MX" dirty="0"/>
          </a:p>
        </p:txBody>
      </p:sp>
      <p:sp>
        <p:nvSpPr>
          <p:cNvPr id="3" name="2 Rectángulo"/>
          <p:cNvSpPr/>
          <p:nvPr/>
        </p:nvSpPr>
        <p:spPr>
          <a:xfrm>
            <a:off x="899592" y="764704"/>
            <a:ext cx="7266926" cy="584775"/>
          </a:xfrm>
          <a:prstGeom prst="rect">
            <a:avLst/>
          </a:prstGeom>
        </p:spPr>
        <p:txBody>
          <a:bodyPr wrap="none">
            <a:spAutoFit/>
          </a:bodyPr>
          <a:lstStyle/>
          <a:p>
            <a:r>
              <a:rPr lang="es-MX" sz="3200" b="1" dirty="0" err="1" smtClean="0"/>
              <a:t>Towards</a:t>
            </a:r>
            <a:r>
              <a:rPr lang="es-MX" sz="3200" b="1" dirty="0" smtClean="0"/>
              <a:t> a new </a:t>
            </a:r>
            <a:r>
              <a:rPr lang="es-MX" sz="3200" b="1" dirty="0" err="1" smtClean="0"/>
              <a:t>definition</a:t>
            </a:r>
            <a:r>
              <a:rPr lang="es-MX" sz="3200" b="1" dirty="0" smtClean="0"/>
              <a:t> of </a:t>
            </a:r>
            <a:r>
              <a:rPr lang="es-MX" sz="3200" b="1" dirty="0" err="1" smtClean="0"/>
              <a:t>the</a:t>
            </a:r>
            <a:r>
              <a:rPr lang="es-MX" sz="3200" b="1" dirty="0" smtClean="0"/>
              <a:t> SI </a:t>
            </a:r>
            <a:r>
              <a:rPr lang="es-MX" sz="3200" b="1" dirty="0" err="1" smtClean="0"/>
              <a:t>second</a:t>
            </a:r>
            <a:endParaRPr lang="es-MX"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5787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Picture 27" descr="http://www.alianzatex.com/imagenes/notas1/Gravedad%20Einstein.jpg"/>
          <p:cNvPicPr>
            <a:picLocks noChangeAspect="1" noChangeArrowheads="1"/>
          </p:cNvPicPr>
          <p:nvPr/>
        </p:nvPicPr>
        <p:blipFill>
          <a:blip r:embed="rId2" cstate="print"/>
          <a:srcRect/>
          <a:stretch>
            <a:fillRect/>
          </a:stretch>
        </p:blipFill>
        <p:spPr bwMode="auto">
          <a:xfrm>
            <a:off x="-1" y="2276872"/>
            <a:ext cx="9144001" cy="4608512"/>
          </a:xfrm>
          <a:prstGeom prst="rect">
            <a:avLst/>
          </a:prstGeom>
          <a:noFill/>
        </p:spPr>
      </p:pic>
      <p:pic>
        <p:nvPicPr>
          <p:cNvPr id="5" name="Picture 223"/>
          <p:cNvPicPr>
            <a:picLocks noChangeAspect="1" noChangeArrowheads="1"/>
          </p:cNvPicPr>
          <p:nvPr/>
        </p:nvPicPr>
        <p:blipFill>
          <a:blip r:embed="rId3" cstate="print"/>
          <a:srcRect/>
          <a:stretch>
            <a:fillRect/>
          </a:stretch>
        </p:blipFill>
        <p:spPr bwMode="auto">
          <a:xfrm>
            <a:off x="6732240" y="548680"/>
            <a:ext cx="2143140" cy="4968552"/>
          </a:xfrm>
          <a:prstGeom prst="rect">
            <a:avLst/>
          </a:prstGeom>
          <a:noFill/>
          <a:ln w="9525">
            <a:noFill/>
            <a:miter lim="800000"/>
            <a:headEnd/>
            <a:tailEnd/>
          </a:ln>
          <a:effectLst/>
        </p:spPr>
      </p:pic>
      <p:sp>
        <p:nvSpPr>
          <p:cNvPr id="6" name="5 CuadroTexto"/>
          <p:cNvSpPr txBox="1"/>
          <p:nvPr/>
        </p:nvSpPr>
        <p:spPr>
          <a:xfrm>
            <a:off x="1331640" y="6581001"/>
            <a:ext cx="6858000" cy="276999"/>
          </a:xfrm>
          <a:prstGeom prst="rect">
            <a:avLst/>
          </a:prstGeom>
          <a:noFill/>
        </p:spPr>
        <p:txBody>
          <a:bodyPr wrap="square" rtlCol="0">
            <a:spAutoFit/>
          </a:bodyPr>
          <a:lstStyle/>
          <a:p>
            <a:pPr algn="ctr"/>
            <a:r>
              <a:rPr lang="es-MX" sz="1200" dirty="0" smtClean="0">
                <a:solidFill>
                  <a:srgbClr val="FFC000"/>
                </a:solidFill>
              </a:rPr>
              <a:t>Centro Nacional de Metrología,  </a:t>
            </a:r>
            <a:r>
              <a:rPr lang="es-MX" sz="1200" dirty="0" err="1" smtClean="0">
                <a:solidFill>
                  <a:srgbClr val="FFC000"/>
                </a:solidFill>
              </a:rPr>
              <a:t>CENAM</a:t>
            </a:r>
            <a:r>
              <a:rPr lang="es-MX" sz="1200" dirty="0" smtClean="0">
                <a:solidFill>
                  <a:srgbClr val="FFC000"/>
                </a:solidFill>
              </a:rPr>
              <a:t>, km 4.5 Carretera a los </a:t>
            </a:r>
            <a:r>
              <a:rPr lang="es-MX" sz="1200" dirty="0" err="1" smtClean="0">
                <a:solidFill>
                  <a:srgbClr val="FFC000"/>
                </a:solidFill>
              </a:rPr>
              <a:t>Cues</a:t>
            </a:r>
            <a:r>
              <a:rPr lang="es-MX" sz="1200" dirty="0" smtClean="0">
                <a:solidFill>
                  <a:srgbClr val="FFC000"/>
                </a:solidFill>
              </a:rPr>
              <a:t>, El Marques, </a:t>
            </a:r>
            <a:r>
              <a:rPr lang="es-MX" sz="1200" dirty="0" err="1" smtClean="0">
                <a:solidFill>
                  <a:srgbClr val="FFC000"/>
                </a:solidFill>
              </a:rPr>
              <a:t>Qro</a:t>
            </a:r>
            <a:r>
              <a:rPr lang="es-MX" sz="1200" dirty="0" smtClean="0">
                <a:solidFill>
                  <a:srgbClr val="FFC000"/>
                </a:solidFill>
              </a:rPr>
              <a:t>., </a:t>
            </a:r>
            <a:r>
              <a:rPr lang="es-MX" sz="1200" dirty="0" err="1" smtClean="0">
                <a:solidFill>
                  <a:srgbClr val="FFC000"/>
                </a:solidFill>
              </a:rPr>
              <a:t>www.cenan.mx</a:t>
            </a:r>
            <a:endParaRPr lang="es-MX" sz="1200" dirty="0">
              <a:solidFill>
                <a:srgbClr val="FFC000"/>
              </a:solidFill>
            </a:endParaRPr>
          </a:p>
        </p:txBody>
      </p:sp>
      <p:pic>
        <p:nvPicPr>
          <p:cNvPr id="7" name="Picture 3" descr="SE_horizontal_pantone1"/>
          <p:cNvPicPr>
            <a:picLocks noChangeAspect="1" noChangeArrowheads="1"/>
          </p:cNvPicPr>
          <p:nvPr/>
        </p:nvPicPr>
        <p:blipFill>
          <a:blip r:embed="rId4" cstate="print"/>
          <a:stretch>
            <a:fillRect/>
          </a:stretch>
        </p:blipFill>
        <p:spPr bwMode="auto">
          <a:xfrm>
            <a:off x="539552" y="5805264"/>
            <a:ext cx="1999215" cy="611411"/>
          </a:xfrm>
          <a:prstGeom prst="rect">
            <a:avLst/>
          </a:prstGeom>
          <a:noFill/>
          <a:ln>
            <a:noFill/>
          </a:ln>
        </p:spPr>
      </p:pic>
      <p:pic>
        <p:nvPicPr>
          <p:cNvPr id="8" name="Picture 6"/>
          <p:cNvPicPr>
            <a:picLocks noChangeAspect="1" noChangeArrowheads="1"/>
          </p:cNvPicPr>
          <p:nvPr/>
        </p:nvPicPr>
        <p:blipFill>
          <a:blip r:embed="rId5" cstate="print"/>
          <a:srcRect l="1191" t="1361" r="3361" b="5530"/>
          <a:stretch>
            <a:fillRect/>
          </a:stretch>
        </p:blipFill>
        <p:spPr bwMode="auto">
          <a:xfrm>
            <a:off x="7524328" y="5805264"/>
            <a:ext cx="936104" cy="712716"/>
          </a:xfrm>
          <a:prstGeom prst="rect">
            <a:avLst/>
          </a:prstGeom>
          <a:noFill/>
          <a:ln w="9525">
            <a:noFill/>
            <a:miter lim="800000"/>
            <a:headEnd/>
            <a:tailEnd/>
          </a:ln>
          <a:effectLst>
            <a:softEdge rad="31750"/>
          </a:effectLst>
        </p:spPr>
      </p:pic>
      <p:pic>
        <p:nvPicPr>
          <p:cNvPr id="9" name="Picture 9"/>
          <p:cNvPicPr>
            <a:picLocks noChangeAspect="1" noChangeArrowheads="1"/>
          </p:cNvPicPr>
          <p:nvPr/>
        </p:nvPicPr>
        <p:blipFill>
          <a:blip r:embed="rId6" cstate="print"/>
          <a:srcRect/>
          <a:stretch>
            <a:fillRect/>
          </a:stretch>
        </p:blipFill>
        <p:spPr bwMode="auto">
          <a:xfrm>
            <a:off x="3923928" y="5877272"/>
            <a:ext cx="1766615" cy="485623"/>
          </a:xfrm>
          <a:prstGeom prst="rect">
            <a:avLst/>
          </a:prstGeom>
          <a:noFill/>
          <a:ln w="9525">
            <a:noFill/>
            <a:miter lim="800000"/>
            <a:headEnd/>
            <a:tailEnd/>
          </a:ln>
          <a:effectLst/>
        </p:spPr>
      </p:pic>
      <p:sp>
        <p:nvSpPr>
          <p:cNvPr id="11" name="10 CuadroTexto"/>
          <p:cNvSpPr txBox="1"/>
          <p:nvPr/>
        </p:nvSpPr>
        <p:spPr>
          <a:xfrm>
            <a:off x="2771800" y="1732746"/>
            <a:ext cx="3888432" cy="369332"/>
          </a:xfrm>
          <a:prstGeom prst="rect">
            <a:avLst/>
          </a:prstGeom>
          <a:noFill/>
        </p:spPr>
        <p:txBody>
          <a:bodyPr wrap="square" rtlCol="0">
            <a:spAutoFit/>
          </a:bodyPr>
          <a:lstStyle/>
          <a:p>
            <a:pPr algn="ctr"/>
            <a:r>
              <a:rPr lang="es-MX" dirty="0" smtClean="0">
                <a:solidFill>
                  <a:schemeClr val="bg1"/>
                </a:solidFill>
              </a:rPr>
              <a:t>J. Mauricio López R.</a:t>
            </a:r>
            <a:endParaRPr lang="es-MX" dirty="0">
              <a:solidFill>
                <a:schemeClr val="bg1"/>
              </a:solidFill>
            </a:endParaRPr>
          </a:p>
        </p:txBody>
      </p:sp>
      <p:sp>
        <p:nvSpPr>
          <p:cNvPr id="12" name="11 CuadroTexto"/>
          <p:cNvSpPr txBox="1"/>
          <p:nvPr/>
        </p:nvSpPr>
        <p:spPr>
          <a:xfrm>
            <a:off x="1691680" y="2092786"/>
            <a:ext cx="5904656" cy="400110"/>
          </a:xfrm>
          <a:prstGeom prst="rect">
            <a:avLst/>
          </a:prstGeom>
          <a:noFill/>
        </p:spPr>
        <p:txBody>
          <a:bodyPr wrap="square" rtlCol="0">
            <a:spAutoFit/>
          </a:bodyPr>
          <a:lstStyle/>
          <a:p>
            <a:pPr algn="ctr"/>
            <a:r>
              <a:rPr lang="es-MX"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CENTRO NACIONAL DE METROLOGÍA, </a:t>
            </a:r>
            <a:r>
              <a:rPr lang="es-MX"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CENAM</a:t>
            </a:r>
            <a:endPar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3" name="12 Grupo"/>
          <p:cNvGrpSpPr/>
          <p:nvPr/>
        </p:nvGrpSpPr>
        <p:grpSpPr>
          <a:xfrm>
            <a:off x="467544" y="1484784"/>
            <a:ext cx="3240360" cy="3487787"/>
            <a:chOff x="536576" y="2420938"/>
            <a:chExt cx="2820987" cy="2479675"/>
          </a:xfrm>
        </p:grpSpPr>
        <p:sp>
          <p:nvSpPr>
            <p:cNvPr id="14" name="Line 23"/>
            <p:cNvSpPr>
              <a:spLocks noChangeShapeType="1"/>
            </p:cNvSpPr>
            <p:nvPr/>
          </p:nvSpPr>
          <p:spPr bwMode="auto">
            <a:xfrm>
              <a:off x="3111501" y="4395788"/>
              <a:ext cx="1588" cy="1587"/>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5" name="Line 24"/>
            <p:cNvSpPr>
              <a:spLocks noChangeShapeType="1"/>
            </p:cNvSpPr>
            <p:nvPr/>
          </p:nvSpPr>
          <p:spPr bwMode="auto">
            <a:xfrm>
              <a:off x="3111501" y="3498850"/>
              <a:ext cx="1588" cy="1587"/>
            </a:xfrm>
            <a:prstGeom prst="line">
              <a:avLst/>
            </a:prstGeom>
            <a:no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6" name="Freeform 26"/>
            <p:cNvSpPr>
              <a:spLocks/>
            </p:cNvSpPr>
            <p:nvPr/>
          </p:nvSpPr>
          <p:spPr bwMode="auto">
            <a:xfrm>
              <a:off x="538163" y="2867025"/>
              <a:ext cx="2576513" cy="2016125"/>
            </a:xfrm>
            <a:custGeom>
              <a:avLst/>
              <a:gdLst/>
              <a:ahLst/>
              <a:cxnLst>
                <a:cxn ang="0">
                  <a:pos x="70" y="2596"/>
                </a:cxn>
                <a:cxn ang="0">
                  <a:pos x="147" y="2526"/>
                </a:cxn>
                <a:cxn ang="0">
                  <a:pos x="224" y="2341"/>
                </a:cxn>
                <a:cxn ang="0">
                  <a:pos x="302" y="2455"/>
                </a:cxn>
                <a:cxn ang="0">
                  <a:pos x="379" y="2378"/>
                </a:cxn>
                <a:cxn ang="0">
                  <a:pos x="455" y="2374"/>
                </a:cxn>
                <a:cxn ang="0">
                  <a:pos x="532" y="2411"/>
                </a:cxn>
                <a:cxn ang="0">
                  <a:pos x="610" y="2454"/>
                </a:cxn>
                <a:cxn ang="0">
                  <a:pos x="687" y="2459"/>
                </a:cxn>
                <a:cxn ang="0">
                  <a:pos x="764" y="2510"/>
                </a:cxn>
                <a:cxn ang="0">
                  <a:pos x="842" y="2423"/>
                </a:cxn>
                <a:cxn ang="0">
                  <a:pos x="918" y="2414"/>
                </a:cxn>
                <a:cxn ang="0">
                  <a:pos x="995" y="2451"/>
                </a:cxn>
                <a:cxn ang="0">
                  <a:pos x="1073" y="2404"/>
                </a:cxn>
                <a:cxn ang="0">
                  <a:pos x="1150" y="2406"/>
                </a:cxn>
                <a:cxn ang="0">
                  <a:pos x="1227" y="2329"/>
                </a:cxn>
                <a:cxn ang="0">
                  <a:pos x="1303" y="2425"/>
                </a:cxn>
                <a:cxn ang="0">
                  <a:pos x="1381" y="2461"/>
                </a:cxn>
                <a:cxn ang="0">
                  <a:pos x="1458" y="2529"/>
                </a:cxn>
                <a:cxn ang="0">
                  <a:pos x="1535" y="2446"/>
                </a:cxn>
                <a:cxn ang="0">
                  <a:pos x="1613" y="2455"/>
                </a:cxn>
                <a:cxn ang="0">
                  <a:pos x="1690" y="2331"/>
                </a:cxn>
                <a:cxn ang="0">
                  <a:pos x="1766" y="2206"/>
                </a:cxn>
                <a:cxn ang="0">
                  <a:pos x="1843" y="2083"/>
                </a:cxn>
                <a:cxn ang="0">
                  <a:pos x="1921" y="2239"/>
                </a:cxn>
                <a:cxn ang="0">
                  <a:pos x="1998" y="2415"/>
                </a:cxn>
                <a:cxn ang="0">
                  <a:pos x="2075" y="3123"/>
                </a:cxn>
                <a:cxn ang="0">
                  <a:pos x="2153" y="3651"/>
                </a:cxn>
                <a:cxn ang="0">
                  <a:pos x="2229" y="2558"/>
                </a:cxn>
                <a:cxn ang="0">
                  <a:pos x="2306" y="246"/>
                </a:cxn>
                <a:cxn ang="0">
                  <a:pos x="2384" y="1105"/>
                </a:cxn>
                <a:cxn ang="0">
                  <a:pos x="2461" y="3315"/>
                </a:cxn>
                <a:cxn ang="0">
                  <a:pos x="2538" y="3525"/>
                </a:cxn>
                <a:cxn ang="0">
                  <a:pos x="2614" y="2863"/>
                </a:cxn>
                <a:cxn ang="0">
                  <a:pos x="2692" y="2281"/>
                </a:cxn>
                <a:cxn ang="0">
                  <a:pos x="2769" y="2200"/>
                </a:cxn>
                <a:cxn ang="0">
                  <a:pos x="2846" y="2210"/>
                </a:cxn>
                <a:cxn ang="0">
                  <a:pos x="2924" y="2275"/>
                </a:cxn>
                <a:cxn ang="0">
                  <a:pos x="3001" y="2445"/>
                </a:cxn>
                <a:cxn ang="0">
                  <a:pos x="3077" y="2354"/>
                </a:cxn>
                <a:cxn ang="0">
                  <a:pos x="3154" y="2346"/>
                </a:cxn>
                <a:cxn ang="0">
                  <a:pos x="3232" y="2451"/>
                </a:cxn>
                <a:cxn ang="0">
                  <a:pos x="3309" y="2411"/>
                </a:cxn>
                <a:cxn ang="0">
                  <a:pos x="3386" y="2450"/>
                </a:cxn>
                <a:cxn ang="0">
                  <a:pos x="3464" y="2289"/>
                </a:cxn>
                <a:cxn ang="0">
                  <a:pos x="3540" y="2388"/>
                </a:cxn>
                <a:cxn ang="0">
                  <a:pos x="3617" y="2389"/>
                </a:cxn>
                <a:cxn ang="0">
                  <a:pos x="3695" y="2338"/>
                </a:cxn>
                <a:cxn ang="0">
                  <a:pos x="3772" y="2463"/>
                </a:cxn>
                <a:cxn ang="0">
                  <a:pos x="3849" y="2501"/>
                </a:cxn>
                <a:cxn ang="0">
                  <a:pos x="3925" y="2375"/>
                </a:cxn>
                <a:cxn ang="0">
                  <a:pos x="4003" y="2416"/>
                </a:cxn>
                <a:cxn ang="0">
                  <a:pos x="4080" y="2488"/>
                </a:cxn>
                <a:cxn ang="0">
                  <a:pos x="4157" y="2464"/>
                </a:cxn>
                <a:cxn ang="0">
                  <a:pos x="4235" y="2446"/>
                </a:cxn>
                <a:cxn ang="0">
                  <a:pos x="4312" y="2520"/>
                </a:cxn>
                <a:cxn ang="0">
                  <a:pos x="4388" y="2469"/>
                </a:cxn>
                <a:cxn ang="0">
                  <a:pos x="4465" y="2649"/>
                </a:cxn>
                <a:cxn ang="0">
                  <a:pos x="4543" y="2535"/>
                </a:cxn>
                <a:cxn ang="0">
                  <a:pos x="4620" y="2549"/>
                </a:cxn>
                <a:cxn ang="0">
                  <a:pos x="4697" y="2635"/>
                </a:cxn>
                <a:cxn ang="0">
                  <a:pos x="4775" y="2543"/>
                </a:cxn>
                <a:cxn ang="0">
                  <a:pos x="4851" y="2766"/>
                </a:cxn>
              </a:cxnLst>
              <a:rect l="0" t="0" r="r" b="b"/>
              <a:pathLst>
                <a:path w="4867" h="3810">
                  <a:moveTo>
                    <a:pt x="0" y="2404"/>
                  </a:moveTo>
                  <a:lnTo>
                    <a:pt x="8" y="2456"/>
                  </a:lnTo>
                  <a:lnTo>
                    <a:pt x="16" y="2461"/>
                  </a:lnTo>
                  <a:lnTo>
                    <a:pt x="24" y="2571"/>
                  </a:lnTo>
                  <a:lnTo>
                    <a:pt x="32" y="2654"/>
                  </a:lnTo>
                  <a:lnTo>
                    <a:pt x="39" y="2564"/>
                  </a:lnTo>
                  <a:lnTo>
                    <a:pt x="47" y="2545"/>
                  </a:lnTo>
                  <a:lnTo>
                    <a:pt x="55" y="2645"/>
                  </a:lnTo>
                  <a:lnTo>
                    <a:pt x="62" y="2666"/>
                  </a:lnTo>
                  <a:lnTo>
                    <a:pt x="70" y="2596"/>
                  </a:lnTo>
                  <a:lnTo>
                    <a:pt x="78" y="2545"/>
                  </a:lnTo>
                  <a:lnTo>
                    <a:pt x="85" y="2558"/>
                  </a:lnTo>
                  <a:lnTo>
                    <a:pt x="93" y="2530"/>
                  </a:lnTo>
                  <a:lnTo>
                    <a:pt x="101" y="2524"/>
                  </a:lnTo>
                  <a:lnTo>
                    <a:pt x="109" y="2491"/>
                  </a:lnTo>
                  <a:lnTo>
                    <a:pt x="117" y="2365"/>
                  </a:lnTo>
                  <a:lnTo>
                    <a:pt x="123" y="2414"/>
                  </a:lnTo>
                  <a:lnTo>
                    <a:pt x="131" y="2548"/>
                  </a:lnTo>
                  <a:lnTo>
                    <a:pt x="139" y="2445"/>
                  </a:lnTo>
                  <a:lnTo>
                    <a:pt x="147" y="2526"/>
                  </a:lnTo>
                  <a:lnTo>
                    <a:pt x="155" y="2341"/>
                  </a:lnTo>
                  <a:lnTo>
                    <a:pt x="163" y="2268"/>
                  </a:lnTo>
                  <a:lnTo>
                    <a:pt x="171" y="2269"/>
                  </a:lnTo>
                  <a:lnTo>
                    <a:pt x="178" y="2451"/>
                  </a:lnTo>
                  <a:lnTo>
                    <a:pt x="186" y="2481"/>
                  </a:lnTo>
                  <a:lnTo>
                    <a:pt x="193" y="2370"/>
                  </a:lnTo>
                  <a:lnTo>
                    <a:pt x="201" y="2578"/>
                  </a:lnTo>
                  <a:lnTo>
                    <a:pt x="209" y="2461"/>
                  </a:lnTo>
                  <a:lnTo>
                    <a:pt x="216" y="2471"/>
                  </a:lnTo>
                  <a:lnTo>
                    <a:pt x="224" y="2341"/>
                  </a:lnTo>
                  <a:lnTo>
                    <a:pt x="232" y="2403"/>
                  </a:lnTo>
                  <a:lnTo>
                    <a:pt x="240" y="2454"/>
                  </a:lnTo>
                  <a:lnTo>
                    <a:pt x="248" y="2459"/>
                  </a:lnTo>
                  <a:lnTo>
                    <a:pt x="255" y="2365"/>
                  </a:lnTo>
                  <a:lnTo>
                    <a:pt x="262" y="2314"/>
                  </a:lnTo>
                  <a:lnTo>
                    <a:pt x="270" y="2489"/>
                  </a:lnTo>
                  <a:lnTo>
                    <a:pt x="278" y="2431"/>
                  </a:lnTo>
                  <a:lnTo>
                    <a:pt x="286" y="2446"/>
                  </a:lnTo>
                  <a:lnTo>
                    <a:pt x="294" y="2433"/>
                  </a:lnTo>
                  <a:lnTo>
                    <a:pt x="302" y="2455"/>
                  </a:lnTo>
                  <a:lnTo>
                    <a:pt x="309" y="2474"/>
                  </a:lnTo>
                  <a:lnTo>
                    <a:pt x="317" y="2521"/>
                  </a:lnTo>
                  <a:lnTo>
                    <a:pt x="324" y="2408"/>
                  </a:lnTo>
                  <a:lnTo>
                    <a:pt x="332" y="2421"/>
                  </a:lnTo>
                  <a:lnTo>
                    <a:pt x="340" y="2418"/>
                  </a:lnTo>
                  <a:lnTo>
                    <a:pt x="348" y="2475"/>
                  </a:lnTo>
                  <a:lnTo>
                    <a:pt x="355" y="2430"/>
                  </a:lnTo>
                  <a:lnTo>
                    <a:pt x="363" y="2419"/>
                  </a:lnTo>
                  <a:lnTo>
                    <a:pt x="371" y="2446"/>
                  </a:lnTo>
                  <a:lnTo>
                    <a:pt x="379" y="2378"/>
                  </a:lnTo>
                  <a:lnTo>
                    <a:pt x="386" y="2351"/>
                  </a:lnTo>
                  <a:lnTo>
                    <a:pt x="393" y="2478"/>
                  </a:lnTo>
                  <a:lnTo>
                    <a:pt x="401" y="2455"/>
                  </a:lnTo>
                  <a:lnTo>
                    <a:pt x="409" y="2416"/>
                  </a:lnTo>
                  <a:lnTo>
                    <a:pt x="417" y="2339"/>
                  </a:lnTo>
                  <a:lnTo>
                    <a:pt x="425" y="2404"/>
                  </a:lnTo>
                  <a:lnTo>
                    <a:pt x="433" y="2360"/>
                  </a:lnTo>
                  <a:lnTo>
                    <a:pt x="441" y="2423"/>
                  </a:lnTo>
                  <a:lnTo>
                    <a:pt x="448" y="2413"/>
                  </a:lnTo>
                  <a:lnTo>
                    <a:pt x="455" y="2374"/>
                  </a:lnTo>
                  <a:lnTo>
                    <a:pt x="463" y="2414"/>
                  </a:lnTo>
                  <a:lnTo>
                    <a:pt x="471" y="2388"/>
                  </a:lnTo>
                  <a:lnTo>
                    <a:pt x="479" y="2435"/>
                  </a:lnTo>
                  <a:lnTo>
                    <a:pt x="486" y="2414"/>
                  </a:lnTo>
                  <a:lnTo>
                    <a:pt x="494" y="2448"/>
                  </a:lnTo>
                  <a:lnTo>
                    <a:pt x="502" y="2509"/>
                  </a:lnTo>
                  <a:lnTo>
                    <a:pt x="510" y="2489"/>
                  </a:lnTo>
                  <a:lnTo>
                    <a:pt x="517" y="2324"/>
                  </a:lnTo>
                  <a:lnTo>
                    <a:pt x="525" y="2295"/>
                  </a:lnTo>
                  <a:lnTo>
                    <a:pt x="532" y="2411"/>
                  </a:lnTo>
                  <a:lnTo>
                    <a:pt x="540" y="2494"/>
                  </a:lnTo>
                  <a:lnTo>
                    <a:pt x="548" y="2469"/>
                  </a:lnTo>
                  <a:lnTo>
                    <a:pt x="556" y="2433"/>
                  </a:lnTo>
                  <a:lnTo>
                    <a:pt x="564" y="2454"/>
                  </a:lnTo>
                  <a:lnTo>
                    <a:pt x="572" y="2456"/>
                  </a:lnTo>
                  <a:lnTo>
                    <a:pt x="580" y="2401"/>
                  </a:lnTo>
                  <a:lnTo>
                    <a:pt x="586" y="2426"/>
                  </a:lnTo>
                  <a:lnTo>
                    <a:pt x="594" y="2418"/>
                  </a:lnTo>
                  <a:lnTo>
                    <a:pt x="602" y="2488"/>
                  </a:lnTo>
                  <a:lnTo>
                    <a:pt x="610" y="2454"/>
                  </a:lnTo>
                  <a:lnTo>
                    <a:pt x="618" y="2416"/>
                  </a:lnTo>
                  <a:lnTo>
                    <a:pt x="625" y="2301"/>
                  </a:lnTo>
                  <a:lnTo>
                    <a:pt x="633" y="2344"/>
                  </a:lnTo>
                  <a:lnTo>
                    <a:pt x="641" y="2324"/>
                  </a:lnTo>
                  <a:lnTo>
                    <a:pt x="648" y="2234"/>
                  </a:lnTo>
                  <a:lnTo>
                    <a:pt x="656" y="2373"/>
                  </a:lnTo>
                  <a:lnTo>
                    <a:pt x="664" y="2285"/>
                  </a:lnTo>
                  <a:lnTo>
                    <a:pt x="671" y="2325"/>
                  </a:lnTo>
                  <a:lnTo>
                    <a:pt x="679" y="2380"/>
                  </a:lnTo>
                  <a:lnTo>
                    <a:pt x="687" y="2459"/>
                  </a:lnTo>
                  <a:lnTo>
                    <a:pt x="695" y="2389"/>
                  </a:lnTo>
                  <a:lnTo>
                    <a:pt x="703" y="2254"/>
                  </a:lnTo>
                  <a:lnTo>
                    <a:pt x="711" y="2393"/>
                  </a:lnTo>
                  <a:lnTo>
                    <a:pt x="717" y="2410"/>
                  </a:lnTo>
                  <a:lnTo>
                    <a:pt x="725" y="2361"/>
                  </a:lnTo>
                  <a:lnTo>
                    <a:pt x="733" y="2463"/>
                  </a:lnTo>
                  <a:lnTo>
                    <a:pt x="741" y="2436"/>
                  </a:lnTo>
                  <a:lnTo>
                    <a:pt x="749" y="2399"/>
                  </a:lnTo>
                  <a:lnTo>
                    <a:pt x="757" y="2428"/>
                  </a:lnTo>
                  <a:lnTo>
                    <a:pt x="764" y="2510"/>
                  </a:lnTo>
                  <a:lnTo>
                    <a:pt x="772" y="2493"/>
                  </a:lnTo>
                  <a:lnTo>
                    <a:pt x="779" y="2365"/>
                  </a:lnTo>
                  <a:lnTo>
                    <a:pt x="787" y="2456"/>
                  </a:lnTo>
                  <a:lnTo>
                    <a:pt x="795" y="2391"/>
                  </a:lnTo>
                  <a:lnTo>
                    <a:pt x="802" y="2424"/>
                  </a:lnTo>
                  <a:lnTo>
                    <a:pt x="810" y="2340"/>
                  </a:lnTo>
                  <a:lnTo>
                    <a:pt x="818" y="2441"/>
                  </a:lnTo>
                  <a:lnTo>
                    <a:pt x="826" y="2410"/>
                  </a:lnTo>
                  <a:lnTo>
                    <a:pt x="834" y="2373"/>
                  </a:lnTo>
                  <a:lnTo>
                    <a:pt x="842" y="2423"/>
                  </a:lnTo>
                  <a:lnTo>
                    <a:pt x="848" y="2239"/>
                  </a:lnTo>
                  <a:lnTo>
                    <a:pt x="856" y="2319"/>
                  </a:lnTo>
                  <a:lnTo>
                    <a:pt x="864" y="2358"/>
                  </a:lnTo>
                  <a:lnTo>
                    <a:pt x="872" y="2385"/>
                  </a:lnTo>
                  <a:lnTo>
                    <a:pt x="880" y="2420"/>
                  </a:lnTo>
                  <a:lnTo>
                    <a:pt x="888" y="2344"/>
                  </a:lnTo>
                  <a:lnTo>
                    <a:pt x="895" y="2398"/>
                  </a:lnTo>
                  <a:lnTo>
                    <a:pt x="903" y="2329"/>
                  </a:lnTo>
                  <a:lnTo>
                    <a:pt x="910" y="2415"/>
                  </a:lnTo>
                  <a:lnTo>
                    <a:pt x="918" y="2414"/>
                  </a:lnTo>
                  <a:lnTo>
                    <a:pt x="926" y="2241"/>
                  </a:lnTo>
                  <a:lnTo>
                    <a:pt x="934" y="2410"/>
                  </a:lnTo>
                  <a:lnTo>
                    <a:pt x="941" y="2341"/>
                  </a:lnTo>
                  <a:lnTo>
                    <a:pt x="949" y="2394"/>
                  </a:lnTo>
                  <a:lnTo>
                    <a:pt x="957" y="2440"/>
                  </a:lnTo>
                  <a:lnTo>
                    <a:pt x="965" y="2449"/>
                  </a:lnTo>
                  <a:lnTo>
                    <a:pt x="973" y="2370"/>
                  </a:lnTo>
                  <a:lnTo>
                    <a:pt x="980" y="2371"/>
                  </a:lnTo>
                  <a:lnTo>
                    <a:pt x="987" y="2399"/>
                  </a:lnTo>
                  <a:lnTo>
                    <a:pt x="995" y="2451"/>
                  </a:lnTo>
                  <a:lnTo>
                    <a:pt x="1003" y="2343"/>
                  </a:lnTo>
                  <a:lnTo>
                    <a:pt x="1011" y="2223"/>
                  </a:lnTo>
                  <a:lnTo>
                    <a:pt x="1019" y="2353"/>
                  </a:lnTo>
                  <a:lnTo>
                    <a:pt x="1027" y="2388"/>
                  </a:lnTo>
                  <a:lnTo>
                    <a:pt x="1034" y="2400"/>
                  </a:lnTo>
                  <a:lnTo>
                    <a:pt x="1041" y="2440"/>
                  </a:lnTo>
                  <a:lnTo>
                    <a:pt x="1049" y="2435"/>
                  </a:lnTo>
                  <a:lnTo>
                    <a:pt x="1057" y="2395"/>
                  </a:lnTo>
                  <a:lnTo>
                    <a:pt x="1065" y="2455"/>
                  </a:lnTo>
                  <a:lnTo>
                    <a:pt x="1073" y="2404"/>
                  </a:lnTo>
                  <a:lnTo>
                    <a:pt x="1080" y="2330"/>
                  </a:lnTo>
                  <a:lnTo>
                    <a:pt x="1088" y="2370"/>
                  </a:lnTo>
                  <a:lnTo>
                    <a:pt x="1096" y="2294"/>
                  </a:lnTo>
                  <a:lnTo>
                    <a:pt x="1104" y="2365"/>
                  </a:lnTo>
                  <a:lnTo>
                    <a:pt x="1111" y="2408"/>
                  </a:lnTo>
                  <a:lnTo>
                    <a:pt x="1118" y="2371"/>
                  </a:lnTo>
                  <a:lnTo>
                    <a:pt x="1126" y="2353"/>
                  </a:lnTo>
                  <a:lnTo>
                    <a:pt x="1134" y="2395"/>
                  </a:lnTo>
                  <a:lnTo>
                    <a:pt x="1142" y="2363"/>
                  </a:lnTo>
                  <a:lnTo>
                    <a:pt x="1150" y="2406"/>
                  </a:lnTo>
                  <a:lnTo>
                    <a:pt x="1158" y="2460"/>
                  </a:lnTo>
                  <a:lnTo>
                    <a:pt x="1166" y="2464"/>
                  </a:lnTo>
                  <a:lnTo>
                    <a:pt x="1172" y="2419"/>
                  </a:lnTo>
                  <a:lnTo>
                    <a:pt x="1180" y="2300"/>
                  </a:lnTo>
                  <a:lnTo>
                    <a:pt x="1188" y="2244"/>
                  </a:lnTo>
                  <a:lnTo>
                    <a:pt x="1196" y="2315"/>
                  </a:lnTo>
                  <a:lnTo>
                    <a:pt x="1204" y="2421"/>
                  </a:lnTo>
                  <a:lnTo>
                    <a:pt x="1211" y="2311"/>
                  </a:lnTo>
                  <a:lnTo>
                    <a:pt x="1219" y="2359"/>
                  </a:lnTo>
                  <a:lnTo>
                    <a:pt x="1227" y="2329"/>
                  </a:lnTo>
                  <a:lnTo>
                    <a:pt x="1235" y="2345"/>
                  </a:lnTo>
                  <a:lnTo>
                    <a:pt x="1242" y="2329"/>
                  </a:lnTo>
                  <a:lnTo>
                    <a:pt x="1250" y="2398"/>
                  </a:lnTo>
                  <a:lnTo>
                    <a:pt x="1257" y="2246"/>
                  </a:lnTo>
                  <a:lnTo>
                    <a:pt x="1265" y="2393"/>
                  </a:lnTo>
                  <a:lnTo>
                    <a:pt x="1273" y="2404"/>
                  </a:lnTo>
                  <a:lnTo>
                    <a:pt x="1281" y="2374"/>
                  </a:lnTo>
                  <a:lnTo>
                    <a:pt x="1289" y="2386"/>
                  </a:lnTo>
                  <a:lnTo>
                    <a:pt x="1297" y="2348"/>
                  </a:lnTo>
                  <a:lnTo>
                    <a:pt x="1303" y="2425"/>
                  </a:lnTo>
                  <a:lnTo>
                    <a:pt x="1311" y="2444"/>
                  </a:lnTo>
                  <a:lnTo>
                    <a:pt x="1319" y="2488"/>
                  </a:lnTo>
                  <a:lnTo>
                    <a:pt x="1327" y="2438"/>
                  </a:lnTo>
                  <a:lnTo>
                    <a:pt x="1335" y="2423"/>
                  </a:lnTo>
                  <a:lnTo>
                    <a:pt x="1343" y="2445"/>
                  </a:lnTo>
                  <a:lnTo>
                    <a:pt x="1350" y="2380"/>
                  </a:lnTo>
                  <a:lnTo>
                    <a:pt x="1358" y="2395"/>
                  </a:lnTo>
                  <a:lnTo>
                    <a:pt x="1366" y="2430"/>
                  </a:lnTo>
                  <a:lnTo>
                    <a:pt x="1373" y="2503"/>
                  </a:lnTo>
                  <a:lnTo>
                    <a:pt x="1381" y="2461"/>
                  </a:lnTo>
                  <a:lnTo>
                    <a:pt x="1389" y="2484"/>
                  </a:lnTo>
                  <a:lnTo>
                    <a:pt x="1396" y="2525"/>
                  </a:lnTo>
                  <a:lnTo>
                    <a:pt x="1404" y="2485"/>
                  </a:lnTo>
                  <a:lnTo>
                    <a:pt x="1412" y="2411"/>
                  </a:lnTo>
                  <a:lnTo>
                    <a:pt x="1420" y="2401"/>
                  </a:lnTo>
                  <a:lnTo>
                    <a:pt x="1428" y="2401"/>
                  </a:lnTo>
                  <a:lnTo>
                    <a:pt x="1434" y="2400"/>
                  </a:lnTo>
                  <a:lnTo>
                    <a:pt x="1442" y="2378"/>
                  </a:lnTo>
                  <a:lnTo>
                    <a:pt x="1450" y="2456"/>
                  </a:lnTo>
                  <a:lnTo>
                    <a:pt x="1458" y="2529"/>
                  </a:lnTo>
                  <a:lnTo>
                    <a:pt x="1466" y="2448"/>
                  </a:lnTo>
                  <a:lnTo>
                    <a:pt x="1474" y="2389"/>
                  </a:lnTo>
                  <a:lnTo>
                    <a:pt x="1482" y="2466"/>
                  </a:lnTo>
                  <a:lnTo>
                    <a:pt x="1489" y="2406"/>
                  </a:lnTo>
                  <a:lnTo>
                    <a:pt x="1497" y="2524"/>
                  </a:lnTo>
                  <a:lnTo>
                    <a:pt x="1504" y="2435"/>
                  </a:lnTo>
                  <a:lnTo>
                    <a:pt x="1512" y="2393"/>
                  </a:lnTo>
                  <a:lnTo>
                    <a:pt x="1520" y="2426"/>
                  </a:lnTo>
                  <a:lnTo>
                    <a:pt x="1527" y="2441"/>
                  </a:lnTo>
                  <a:lnTo>
                    <a:pt x="1535" y="2446"/>
                  </a:lnTo>
                  <a:lnTo>
                    <a:pt x="1543" y="2460"/>
                  </a:lnTo>
                  <a:lnTo>
                    <a:pt x="1551" y="2470"/>
                  </a:lnTo>
                  <a:lnTo>
                    <a:pt x="1559" y="2424"/>
                  </a:lnTo>
                  <a:lnTo>
                    <a:pt x="1566" y="2348"/>
                  </a:lnTo>
                  <a:lnTo>
                    <a:pt x="1573" y="2389"/>
                  </a:lnTo>
                  <a:lnTo>
                    <a:pt x="1581" y="2354"/>
                  </a:lnTo>
                  <a:lnTo>
                    <a:pt x="1589" y="2249"/>
                  </a:lnTo>
                  <a:lnTo>
                    <a:pt x="1597" y="2426"/>
                  </a:lnTo>
                  <a:lnTo>
                    <a:pt x="1605" y="2369"/>
                  </a:lnTo>
                  <a:lnTo>
                    <a:pt x="1613" y="2455"/>
                  </a:lnTo>
                  <a:lnTo>
                    <a:pt x="1620" y="2476"/>
                  </a:lnTo>
                  <a:lnTo>
                    <a:pt x="1628" y="2399"/>
                  </a:lnTo>
                  <a:lnTo>
                    <a:pt x="1635" y="2420"/>
                  </a:lnTo>
                  <a:lnTo>
                    <a:pt x="1643" y="2419"/>
                  </a:lnTo>
                  <a:lnTo>
                    <a:pt x="1651" y="2411"/>
                  </a:lnTo>
                  <a:lnTo>
                    <a:pt x="1659" y="2313"/>
                  </a:lnTo>
                  <a:lnTo>
                    <a:pt x="1666" y="2371"/>
                  </a:lnTo>
                  <a:lnTo>
                    <a:pt x="1674" y="2368"/>
                  </a:lnTo>
                  <a:lnTo>
                    <a:pt x="1682" y="2319"/>
                  </a:lnTo>
                  <a:lnTo>
                    <a:pt x="1690" y="2331"/>
                  </a:lnTo>
                  <a:lnTo>
                    <a:pt x="1697" y="2345"/>
                  </a:lnTo>
                  <a:lnTo>
                    <a:pt x="1705" y="2341"/>
                  </a:lnTo>
                  <a:lnTo>
                    <a:pt x="1712" y="2355"/>
                  </a:lnTo>
                  <a:lnTo>
                    <a:pt x="1720" y="2249"/>
                  </a:lnTo>
                  <a:lnTo>
                    <a:pt x="1728" y="2203"/>
                  </a:lnTo>
                  <a:lnTo>
                    <a:pt x="1736" y="2248"/>
                  </a:lnTo>
                  <a:lnTo>
                    <a:pt x="1744" y="2269"/>
                  </a:lnTo>
                  <a:lnTo>
                    <a:pt x="1752" y="2285"/>
                  </a:lnTo>
                  <a:lnTo>
                    <a:pt x="1759" y="2278"/>
                  </a:lnTo>
                  <a:lnTo>
                    <a:pt x="1766" y="2206"/>
                  </a:lnTo>
                  <a:lnTo>
                    <a:pt x="1774" y="2291"/>
                  </a:lnTo>
                  <a:lnTo>
                    <a:pt x="1782" y="2308"/>
                  </a:lnTo>
                  <a:lnTo>
                    <a:pt x="1790" y="2220"/>
                  </a:lnTo>
                  <a:lnTo>
                    <a:pt x="1798" y="2196"/>
                  </a:lnTo>
                  <a:lnTo>
                    <a:pt x="1805" y="2160"/>
                  </a:lnTo>
                  <a:lnTo>
                    <a:pt x="1813" y="2145"/>
                  </a:lnTo>
                  <a:lnTo>
                    <a:pt x="1821" y="2273"/>
                  </a:lnTo>
                  <a:lnTo>
                    <a:pt x="1828" y="2146"/>
                  </a:lnTo>
                  <a:lnTo>
                    <a:pt x="1836" y="2069"/>
                  </a:lnTo>
                  <a:lnTo>
                    <a:pt x="1843" y="2083"/>
                  </a:lnTo>
                  <a:lnTo>
                    <a:pt x="1851" y="2090"/>
                  </a:lnTo>
                  <a:lnTo>
                    <a:pt x="1859" y="2124"/>
                  </a:lnTo>
                  <a:lnTo>
                    <a:pt x="1867" y="2185"/>
                  </a:lnTo>
                  <a:lnTo>
                    <a:pt x="1875" y="2210"/>
                  </a:lnTo>
                  <a:lnTo>
                    <a:pt x="1883" y="2191"/>
                  </a:lnTo>
                  <a:lnTo>
                    <a:pt x="1891" y="2215"/>
                  </a:lnTo>
                  <a:lnTo>
                    <a:pt x="1897" y="2213"/>
                  </a:lnTo>
                  <a:lnTo>
                    <a:pt x="1905" y="2195"/>
                  </a:lnTo>
                  <a:lnTo>
                    <a:pt x="1913" y="2245"/>
                  </a:lnTo>
                  <a:lnTo>
                    <a:pt x="1921" y="2239"/>
                  </a:lnTo>
                  <a:lnTo>
                    <a:pt x="1929" y="2163"/>
                  </a:lnTo>
                  <a:lnTo>
                    <a:pt x="1936" y="2269"/>
                  </a:lnTo>
                  <a:lnTo>
                    <a:pt x="1944" y="2271"/>
                  </a:lnTo>
                  <a:lnTo>
                    <a:pt x="1952" y="2283"/>
                  </a:lnTo>
                  <a:lnTo>
                    <a:pt x="1959" y="2344"/>
                  </a:lnTo>
                  <a:lnTo>
                    <a:pt x="1967" y="2375"/>
                  </a:lnTo>
                  <a:lnTo>
                    <a:pt x="1975" y="2404"/>
                  </a:lnTo>
                  <a:lnTo>
                    <a:pt x="1982" y="2446"/>
                  </a:lnTo>
                  <a:lnTo>
                    <a:pt x="1990" y="2531"/>
                  </a:lnTo>
                  <a:lnTo>
                    <a:pt x="1998" y="2415"/>
                  </a:lnTo>
                  <a:lnTo>
                    <a:pt x="2006" y="2530"/>
                  </a:lnTo>
                  <a:lnTo>
                    <a:pt x="2014" y="2628"/>
                  </a:lnTo>
                  <a:lnTo>
                    <a:pt x="2022" y="2715"/>
                  </a:lnTo>
                  <a:lnTo>
                    <a:pt x="2028" y="2803"/>
                  </a:lnTo>
                  <a:lnTo>
                    <a:pt x="2036" y="2766"/>
                  </a:lnTo>
                  <a:lnTo>
                    <a:pt x="2044" y="2894"/>
                  </a:lnTo>
                  <a:lnTo>
                    <a:pt x="2052" y="2979"/>
                  </a:lnTo>
                  <a:lnTo>
                    <a:pt x="2060" y="3088"/>
                  </a:lnTo>
                  <a:lnTo>
                    <a:pt x="2068" y="3119"/>
                  </a:lnTo>
                  <a:lnTo>
                    <a:pt x="2075" y="3123"/>
                  </a:lnTo>
                  <a:lnTo>
                    <a:pt x="2083" y="3331"/>
                  </a:lnTo>
                  <a:lnTo>
                    <a:pt x="2090" y="3350"/>
                  </a:lnTo>
                  <a:lnTo>
                    <a:pt x="2098" y="3400"/>
                  </a:lnTo>
                  <a:lnTo>
                    <a:pt x="2106" y="3480"/>
                  </a:lnTo>
                  <a:lnTo>
                    <a:pt x="2114" y="3566"/>
                  </a:lnTo>
                  <a:lnTo>
                    <a:pt x="2121" y="3580"/>
                  </a:lnTo>
                  <a:lnTo>
                    <a:pt x="2129" y="3621"/>
                  </a:lnTo>
                  <a:lnTo>
                    <a:pt x="2137" y="3640"/>
                  </a:lnTo>
                  <a:lnTo>
                    <a:pt x="2145" y="3733"/>
                  </a:lnTo>
                  <a:lnTo>
                    <a:pt x="2153" y="3651"/>
                  </a:lnTo>
                  <a:lnTo>
                    <a:pt x="2159" y="3766"/>
                  </a:lnTo>
                  <a:lnTo>
                    <a:pt x="2167" y="3700"/>
                  </a:lnTo>
                  <a:lnTo>
                    <a:pt x="2175" y="3684"/>
                  </a:lnTo>
                  <a:lnTo>
                    <a:pt x="2183" y="3585"/>
                  </a:lnTo>
                  <a:lnTo>
                    <a:pt x="2191" y="3378"/>
                  </a:lnTo>
                  <a:lnTo>
                    <a:pt x="2199" y="3294"/>
                  </a:lnTo>
                  <a:lnTo>
                    <a:pt x="2207" y="3226"/>
                  </a:lnTo>
                  <a:lnTo>
                    <a:pt x="2214" y="2975"/>
                  </a:lnTo>
                  <a:lnTo>
                    <a:pt x="2221" y="2931"/>
                  </a:lnTo>
                  <a:lnTo>
                    <a:pt x="2229" y="2558"/>
                  </a:lnTo>
                  <a:lnTo>
                    <a:pt x="2237" y="2333"/>
                  </a:lnTo>
                  <a:lnTo>
                    <a:pt x="2245" y="2059"/>
                  </a:lnTo>
                  <a:lnTo>
                    <a:pt x="2252" y="1789"/>
                  </a:lnTo>
                  <a:lnTo>
                    <a:pt x="2260" y="1563"/>
                  </a:lnTo>
                  <a:lnTo>
                    <a:pt x="2268" y="1364"/>
                  </a:lnTo>
                  <a:lnTo>
                    <a:pt x="2276" y="1045"/>
                  </a:lnTo>
                  <a:lnTo>
                    <a:pt x="2284" y="799"/>
                  </a:lnTo>
                  <a:lnTo>
                    <a:pt x="2291" y="601"/>
                  </a:lnTo>
                  <a:lnTo>
                    <a:pt x="2298" y="403"/>
                  </a:lnTo>
                  <a:lnTo>
                    <a:pt x="2306" y="246"/>
                  </a:lnTo>
                  <a:lnTo>
                    <a:pt x="2314" y="215"/>
                  </a:lnTo>
                  <a:lnTo>
                    <a:pt x="2322" y="0"/>
                  </a:lnTo>
                  <a:lnTo>
                    <a:pt x="2330" y="49"/>
                  </a:lnTo>
                  <a:lnTo>
                    <a:pt x="2338" y="3"/>
                  </a:lnTo>
                  <a:lnTo>
                    <a:pt x="2345" y="194"/>
                  </a:lnTo>
                  <a:lnTo>
                    <a:pt x="2352" y="254"/>
                  </a:lnTo>
                  <a:lnTo>
                    <a:pt x="2360" y="330"/>
                  </a:lnTo>
                  <a:lnTo>
                    <a:pt x="2368" y="605"/>
                  </a:lnTo>
                  <a:lnTo>
                    <a:pt x="2376" y="813"/>
                  </a:lnTo>
                  <a:lnTo>
                    <a:pt x="2384" y="1105"/>
                  </a:lnTo>
                  <a:lnTo>
                    <a:pt x="2391" y="1465"/>
                  </a:lnTo>
                  <a:lnTo>
                    <a:pt x="2399" y="1556"/>
                  </a:lnTo>
                  <a:lnTo>
                    <a:pt x="2407" y="1848"/>
                  </a:lnTo>
                  <a:lnTo>
                    <a:pt x="2415" y="2204"/>
                  </a:lnTo>
                  <a:lnTo>
                    <a:pt x="2422" y="2360"/>
                  </a:lnTo>
                  <a:lnTo>
                    <a:pt x="2429" y="2546"/>
                  </a:lnTo>
                  <a:lnTo>
                    <a:pt x="2437" y="2738"/>
                  </a:lnTo>
                  <a:lnTo>
                    <a:pt x="2445" y="2906"/>
                  </a:lnTo>
                  <a:lnTo>
                    <a:pt x="2453" y="3148"/>
                  </a:lnTo>
                  <a:lnTo>
                    <a:pt x="2461" y="3315"/>
                  </a:lnTo>
                  <a:lnTo>
                    <a:pt x="2469" y="3446"/>
                  </a:lnTo>
                  <a:lnTo>
                    <a:pt x="2477" y="3584"/>
                  </a:lnTo>
                  <a:lnTo>
                    <a:pt x="2483" y="3575"/>
                  </a:lnTo>
                  <a:lnTo>
                    <a:pt x="2491" y="3706"/>
                  </a:lnTo>
                  <a:lnTo>
                    <a:pt x="2499" y="3810"/>
                  </a:lnTo>
                  <a:lnTo>
                    <a:pt x="2507" y="3663"/>
                  </a:lnTo>
                  <a:lnTo>
                    <a:pt x="2515" y="3709"/>
                  </a:lnTo>
                  <a:lnTo>
                    <a:pt x="2522" y="3633"/>
                  </a:lnTo>
                  <a:lnTo>
                    <a:pt x="2530" y="3706"/>
                  </a:lnTo>
                  <a:lnTo>
                    <a:pt x="2538" y="3525"/>
                  </a:lnTo>
                  <a:lnTo>
                    <a:pt x="2546" y="3541"/>
                  </a:lnTo>
                  <a:lnTo>
                    <a:pt x="2553" y="3409"/>
                  </a:lnTo>
                  <a:lnTo>
                    <a:pt x="2561" y="3375"/>
                  </a:lnTo>
                  <a:lnTo>
                    <a:pt x="2568" y="3359"/>
                  </a:lnTo>
                  <a:lnTo>
                    <a:pt x="2576" y="3151"/>
                  </a:lnTo>
                  <a:lnTo>
                    <a:pt x="2584" y="3136"/>
                  </a:lnTo>
                  <a:lnTo>
                    <a:pt x="2592" y="3083"/>
                  </a:lnTo>
                  <a:lnTo>
                    <a:pt x="2600" y="2976"/>
                  </a:lnTo>
                  <a:lnTo>
                    <a:pt x="2608" y="2946"/>
                  </a:lnTo>
                  <a:lnTo>
                    <a:pt x="2614" y="2863"/>
                  </a:lnTo>
                  <a:lnTo>
                    <a:pt x="2622" y="2789"/>
                  </a:lnTo>
                  <a:lnTo>
                    <a:pt x="2630" y="2769"/>
                  </a:lnTo>
                  <a:lnTo>
                    <a:pt x="2638" y="2669"/>
                  </a:lnTo>
                  <a:lnTo>
                    <a:pt x="2646" y="2636"/>
                  </a:lnTo>
                  <a:lnTo>
                    <a:pt x="2654" y="2566"/>
                  </a:lnTo>
                  <a:lnTo>
                    <a:pt x="2661" y="2459"/>
                  </a:lnTo>
                  <a:lnTo>
                    <a:pt x="2669" y="2463"/>
                  </a:lnTo>
                  <a:lnTo>
                    <a:pt x="2677" y="2425"/>
                  </a:lnTo>
                  <a:lnTo>
                    <a:pt x="2684" y="2363"/>
                  </a:lnTo>
                  <a:lnTo>
                    <a:pt x="2692" y="2281"/>
                  </a:lnTo>
                  <a:lnTo>
                    <a:pt x="2700" y="2366"/>
                  </a:lnTo>
                  <a:lnTo>
                    <a:pt x="2707" y="2245"/>
                  </a:lnTo>
                  <a:lnTo>
                    <a:pt x="2715" y="2246"/>
                  </a:lnTo>
                  <a:lnTo>
                    <a:pt x="2723" y="2221"/>
                  </a:lnTo>
                  <a:lnTo>
                    <a:pt x="2731" y="2244"/>
                  </a:lnTo>
                  <a:lnTo>
                    <a:pt x="2739" y="2249"/>
                  </a:lnTo>
                  <a:lnTo>
                    <a:pt x="2745" y="2200"/>
                  </a:lnTo>
                  <a:lnTo>
                    <a:pt x="2753" y="2220"/>
                  </a:lnTo>
                  <a:lnTo>
                    <a:pt x="2761" y="2233"/>
                  </a:lnTo>
                  <a:lnTo>
                    <a:pt x="2769" y="2200"/>
                  </a:lnTo>
                  <a:lnTo>
                    <a:pt x="2777" y="2143"/>
                  </a:lnTo>
                  <a:lnTo>
                    <a:pt x="2785" y="2118"/>
                  </a:lnTo>
                  <a:lnTo>
                    <a:pt x="2793" y="2104"/>
                  </a:lnTo>
                  <a:lnTo>
                    <a:pt x="2800" y="2179"/>
                  </a:lnTo>
                  <a:lnTo>
                    <a:pt x="2808" y="2088"/>
                  </a:lnTo>
                  <a:lnTo>
                    <a:pt x="2815" y="2134"/>
                  </a:lnTo>
                  <a:lnTo>
                    <a:pt x="2823" y="2163"/>
                  </a:lnTo>
                  <a:lnTo>
                    <a:pt x="2831" y="2231"/>
                  </a:lnTo>
                  <a:lnTo>
                    <a:pt x="2838" y="2220"/>
                  </a:lnTo>
                  <a:lnTo>
                    <a:pt x="2846" y="2210"/>
                  </a:lnTo>
                  <a:lnTo>
                    <a:pt x="2854" y="2209"/>
                  </a:lnTo>
                  <a:lnTo>
                    <a:pt x="2862" y="2173"/>
                  </a:lnTo>
                  <a:lnTo>
                    <a:pt x="2870" y="2199"/>
                  </a:lnTo>
                  <a:lnTo>
                    <a:pt x="2877" y="2193"/>
                  </a:lnTo>
                  <a:lnTo>
                    <a:pt x="2884" y="2143"/>
                  </a:lnTo>
                  <a:lnTo>
                    <a:pt x="2892" y="2199"/>
                  </a:lnTo>
                  <a:lnTo>
                    <a:pt x="2900" y="2181"/>
                  </a:lnTo>
                  <a:lnTo>
                    <a:pt x="2908" y="2250"/>
                  </a:lnTo>
                  <a:lnTo>
                    <a:pt x="2916" y="2176"/>
                  </a:lnTo>
                  <a:lnTo>
                    <a:pt x="2924" y="2275"/>
                  </a:lnTo>
                  <a:lnTo>
                    <a:pt x="2931" y="2394"/>
                  </a:lnTo>
                  <a:lnTo>
                    <a:pt x="2939" y="2213"/>
                  </a:lnTo>
                  <a:lnTo>
                    <a:pt x="2946" y="2183"/>
                  </a:lnTo>
                  <a:lnTo>
                    <a:pt x="2954" y="2321"/>
                  </a:lnTo>
                  <a:lnTo>
                    <a:pt x="2962" y="2466"/>
                  </a:lnTo>
                  <a:lnTo>
                    <a:pt x="2970" y="2238"/>
                  </a:lnTo>
                  <a:lnTo>
                    <a:pt x="2977" y="2314"/>
                  </a:lnTo>
                  <a:lnTo>
                    <a:pt x="2985" y="2409"/>
                  </a:lnTo>
                  <a:lnTo>
                    <a:pt x="2993" y="2458"/>
                  </a:lnTo>
                  <a:lnTo>
                    <a:pt x="3001" y="2445"/>
                  </a:lnTo>
                  <a:lnTo>
                    <a:pt x="3008" y="2308"/>
                  </a:lnTo>
                  <a:lnTo>
                    <a:pt x="3016" y="2390"/>
                  </a:lnTo>
                  <a:lnTo>
                    <a:pt x="3023" y="2301"/>
                  </a:lnTo>
                  <a:lnTo>
                    <a:pt x="3031" y="2348"/>
                  </a:lnTo>
                  <a:lnTo>
                    <a:pt x="3039" y="2336"/>
                  </a:lnTo>
                  <a:lnTo>
                    <a:pt x="3047" y="2483"/>
                  </a:lnTo>
                  <a:lnTo>
                    <a:pt x="3055" y="2583"/>
                  </a:lnTo>
                  <a:lnTo>
                    <a:pt x="3063" y="2438"/>
                  </a:lnTo>
                  <a:lnTo>
                    <a:pt x="3070" y="2404"/>
                  </a:lnTo>
                  <a:lnTo>
                    <a:pt x="3077" y="2354"/>
                  </a:lnTo>
                  <a:lnTo>
                    <a:pt x="3085" y="2363"/>
                  </a:lnTo>
                  <a:lnTo>
                    <a:pt x="3093" y="2413"/>
                  </a:lnTo>
                  <a:lnTo>
                    <a:pt x="3101" y="2428"/>
                  </a:lnTo>
                  <a:lnTo>
                    <a:pt x="3109" y="2340"/>
                  </a:lnTo>
                  <a:lnTo>
                    <a:pt x="3116" y="2390"/>
                  </a:lnTo>
                  <a:lnTo>
                    <a:pt x="3124" y="2400"/>
                  </a:lnTo>
                  <a:lnTo>
                    <a:pt x="3132" y="2411"/>
                  </a:lnTo>
                  <a:lnTo>
                    <a:pt x="3139" y="2379"/>
                  </a:lnTo>
                  <a:lnTo>
                    <a:pt x="3147" y="2489"/>
                  </a:lnTo>
                  <a:lnTo>
                    <a:pt x="3154" y="2346"/>
                  </a:lnTo>
                  <a:lnTo>
                    <a:pt x="3162" y="2506"/>
                  </a:lnTo>
                  <a:lnTo>
                    <a:pt x="3170" y="2311"/>
                  </a:lnTo>
                  <a:lnTo>
                    <a:pt x="3178" y="2428"/>
                  </a:lnTo>
                  <a:lnTo>
                    <a:pt x="3186" y="2339"/>
                  </a:lnTo>
                  <a:lnTo>
                    <a:pt x="3194" y="2486"/>
                  </a:lnTo>
                  <a:lnTo>
                    <a:pt x="3202" y="2411"/>
                  </a:lnTo>
                  <a:lnTo>
                    <a:pt x="3208" y="2506"/>
                  </a:lnTo>
                  <a:lnTo>
                    <a:pt x="3216" y="2549"/>
                  </a:lnTo>
                  <a:lnTo>
                    <a:pt x="3224" y="2471"/>
                  </a:lnTo>
                  <a:lnTo>
                    <a:pt x="3232" y="2451"/>
                  </a:lnTo>
                  <a:lnTo>
                    <a:pt x="3240" y="2453"/>
                  </a:lnTo>
                  <a:lnTo>
                    <a:pt x="3247" y="2461"/>
                  </a:lnTo>
                  <a:lnTo>
                    <a:pt x="3255" y="2319"/>
                  </a:lnTo>
                  <a:lnTo>
                    <a:pt x="3263" y="2456"/>
                  </a:lnTo>
                  <a:lnTo>
                    <a:pt x="3270" y="2444"/>
                  </a:lnTo>
                  <a:lnTo>
                    <a:pt x="3278" y="2404"/>
                  </a:lnTo>
                  <a:lnTo>
                    <a:pt x="3286" y="2404"/>
                  </a:lnTo>
                  <a:lnTo>
                    <a:pt x="3293" y="2451"/>
                  </a:lnTo>
                  <a:lnTo>
                    <a:pt x="3301" y="2401"/>
                  </a:lnTo>
                  <a:lnTo>
                    <a:pt x="3309" y="2411"/>
                  </a:lnTo>
                  <a:lnTo>
                    <a:pt x="3317" y="2438"/>
                  </a:lnTo>
                  <a:lnTo>
                    <a:pt x="3325" y="2405"/>
                  </a:lnTo>
                  <a:lnTo>
                    <a:pt x="3333" y="2445"/>
                  </a:lnTo>
                  <a:lnTo>
                    <a:pt x="3339" y="2408"/>
                  </a:lnTo>
                  <a:lnTo>
                    <a:pt x="3347" y="2521"/>
                  </a:lnTo>
                  <a:lnTo>
                    <a:pt x="3355" y="2406"/>
                  </a:lnTo>
                  <a:lnTo>
                    <a:pt x="3363" y="2475"/>
                  </a:lnTo>
                  <a:lnTo>
                    <a:pt x="3371" y="2309"/>
                  </a:lnTo>
                  <a:lnTo>
                    <a:pt x="3379" y="2489"/>
                  </a:lnTo>
                  <a:lnTo>
                    <a:pt x="3386" y="2450"/>
                  </a:lnTo>
                  <a:lnTo>
                    <a:pt x="3394" y="2450"/>
                  </a:lnTo>
                  <a:lnTo>
                    <a:pt x="3401" y="2465"/>
                  </a:lnTo>
                  <a:lnTo>
                    <a:pt x="3409" y="2471"/>
                  </a:lnTo>
                  <a:lnTo>
                    <a:pt x="3417" y="2335"/>
                  </a:lnTo>
                  <a:lnTo>
                    <a:pt x="3425" y="2435"/>
                  </a:lnTo>
                  <a:lnTo>
                    <a:pt x="3432" y="2431"/>
                  </a:lnTo>
                  <a:lnTo>
                    <a:pt x="3440" y="2388"/>
                  </a:lnTo>
                  <a:lnTo>
                    <a:pt x="3448" y="2351"/>
                  </a:lnTo>
                  <a:lnTo>
                    <a:pt x="3456" y="2335"/>
                  </a:lnTo>
                  <a:lnTo>
                    <a:pt x="3464" y="2289"/>
                  </a:lnTo>
                  <a:lnTo>
                    <a:pt x="3470" y="2409"/>
                  </a:lnTo>
                  <a:lnTo>
                    <a:pt x="3478" y="2310"/>
                  </a:lnTo>
                  <a:lnTo>
                    <a:pt x="3486" y="2344"/>
                  </a:lnTo>
                  <a:lnTo>
                    <a:pt x="3494" y="2373"/>
                  </a:lnTo>
                  <a:lnTo>
                    <a:pt x="3502" y="2410"/>
                  </a:lnTo>
                  <a:lnTo>
                    <a:pt x="3510" y="2351"/>
                  </a:lnTo>
                  <a:lnTo>
                    <a:pt x="3518" y="2381"/>
                  </a:lnTo>
                  <a:lnTo>
                    <a:pt x="3525" y="2483"/>
                  </a:lnTo>
                  <a:lnTo>
                    <a:pt x="3532" y="2366"/>
                  </a:lnTo>
                  <a:lnTo>
                    <a:pt x="3540" y="2388"/>
                  </a:lnTo>
                  <a:lnTo>
                    <a:pt x="3548" y="2465"/>
                  </a:lnTo>
                  <a:lnTo>
                    <a:pt x="3556" y="2410"/>
                  </a:lnTo>
                  <a:lnTo>
                    <a:pt x="3563" y="2456"/>
                  </a:lnTo>
                  <a:lnTo>
                    <a:pt x="3571" y="2403"/>
                  </a:lnTo>
                  <a:lnTo>
                    <a:pt x="3579" y="2365"/>
                  </a:lnTo>
                  <a:lnTo>
                    <a:pt x="3587" y="2421"/>
                  </a:lnTo>
                  <a:lnTo>
                    <a:pt x="3595" y="2375"/>
                  </a:lnTo>
                  <a:lnTo>
                    <a:pt x="3602" y="2368"/>
                  </a:lnTo>
                  <a:lnTo>
                    <a:pt x="3609" y="2361"/>
                  </a:lnTo>
                  <a:lnTo>
                    <a:pt x="3617" y="2389"/>
                  </a:lnTo>
                  <a:lnTo>
                    <a:pt x="3625" y="2416"/>
                  </a:lnTo>
                  <a:lnTo>
                    <a:pt x="3633" y="2389"/>
                  </a:lnTo>
                  <a:lnTo>
                    <a:pt x="3641" y="2385"/>
                  </a:lnTo>
                  <a:lnTo>
                    <a:pt x="3649" y="2406"/>
                  </a:lnTo>
                  <a:lnTo>
                    <a:pt x="3656" y="2298"/>
                  </a:lnTo>
                  <a:lnTo>
                    <a:pt x="3663" y="2291"/>
                  </a:lnTo>
                  <a:lnTo>
                    <a:pt x="3671" y="2363"/>
                  </a:lnTo>
                  <a:lnTo>
                    <a:pt x="3679" y="2310"/>
                  </a:lnTo>
                  <a:lnTo>
                    <a:pt x="3687" y="2328"/>
                  </a:lnTo>
                  <a:lnTo>
                    <a:pt x="3695" y="2338"/>
                  </a:lnTo>
                  <a:lnTo>
                    <a:pt x="3702" y="2421"/>
                  </a:lnTo>
                  <a:lnTo>
                    <a:pt x="3710" y="2470"/>
                  </a:lnTo>
                  <a:lnTo>
                    <a:pt x="3718" y="2446"/>
                  </a:lnTo>
                  <a:lnTo>
                    <a:pt x="3726" y="2398"/>
                  </a:lnTo>
                  <a:lnTo>
                    <a:pt x="3733" y="2421"/>
                  </a:lnTo>
                  <a:lnTo>
                    <a:pt x="3741" y="2418"/>
                  </a:lnTo>
                  <a:lnTo>
                    <a:pt x="3748" y="2370"/>
                  </a:lnTo>
                  <a:lnTo>
                    <a:pt x="3756" y="2380"/>
                  </a:lnTo>
                  <a:lnTo>
                    <a:pt x="3764" y="2524"/>
                  </a:lnTo>
                  <a:lnTo>
                    <a:pt x="3772" y="2463"/>
                  </a:lnTo>
                  <a:lnTo>
                    <a:pt x="3780" y="2401"/>
                  </a:lnTo>
                  <a:lnTo>
                    <a:pt x="3788" y="2429"/>
                  </a:lnTo>
                  <a:lnTo>
                    <a:pt x="3794" y="2471"/>
                  </a:lnTo>
                  <a:lnTo>
                    <a:pt x="3802" y="2338"/>
                  </a:lnTo>
                  <a:lnTo>
                    <a:pt x="3810" y="2376"/>
                  </a:lnTo>
                  <a:lnTo>
                    <a:pt x="3818" y="2418"/>
                  </a:lnTo>
                  <a:lnTo>
                    <a:pt x="3826" y="2521"/>
                  </a:lnTo>
                  <a:lnTo>
                    <a:pt x="3834" y="2395"/>
                  </a:lnTo>
                  <a:lnTo>
                    <a:pt x="3841" y="2498"/>
                  </a:lnTo>
                  <a:lnTo>
                    <a:pt x="3849" y="2501"/>
                  </a:lnTo>
                  <a:lnTo>
                    <a:pt x="3857" y="2366"/>
                  </a:lnTo>
                  <a:lnTo>
                    <a:pt x="3864" y="2463"/>
                  </a:lnTo>
                  <a:lnTo>
                    <a:pt x="3872" y="2439"/>
                  </a:lnTo>
                  <a:lnTo>
                    <a:pt x="3879" y="2421"/>
                  </a:lnTo>
                  <a:lnTo>
                    <a:pt x="3887" y="2473"/>
                  </a:lnTo>
                  <a:lnTo>
                    <a:pt x="3895" y="2320"/>
                  </a:lnTo>
                  <a:lnTo>
                    <a:pt x="3903" y="2455"/>
                  </a:lnTo>
                  <a:lnTo>
                    <a:pt x="3911" y="2420"/>
                  </a:lnTo>
                  <a:lnTo>
                    <a:pt x="3919" y="2394"/>
                  </a:lnTo>
                  <a:lnTo>
                    <a:pt x="3925" y="2375"/>
                  </a:lnTo>
                  <a:lnTo>
                    <a:pt x="3933" y="2379"/>
                  </a:lnTo>
                  <a:lnTo>
                    <a:pt x="3941" y="2404"/>
                  </a:lnTo>
                  <a:lnTo>
                    <a:pt x="3949" y="2386"/>
                  </a:lnTo>
                  <a:lnTo>
                    <a:pt x="3957" y="2466"/>
                  </a:lnTo>
                  <a:lnTo>
                    <a:pt x="3965" y="2483"/>
                  </a:lnTo>
                  <a:lnTo>
                    <a:pt x="3972" y="2416"/>
                  </a:lnTo>
                  <a:lnTo>
                    <a:pt x="3980" y="2416"/>
                  </a:lnTo>
                  <a:lnTo>
                    <a:pt x="3988" y="2476"/>
                  </a:lnTo>
                  <a:lnTo>
                    <a:pt x="3995" y="2541"/>
                  </a:lnTo>
                  <a:lnTo>
                    <a:pt x="4003" y="2416"/>
                  </a:lnTo>
                  <a:lnTo>
                    <a:pt x="4011" y="2440"/>
                  </a:lnTo>
                  <a:lnTo>
                    <a:pt x="4018" y="2396"/>
                  </a:lnTo>
                  <a:lnTo>
                    <a:pt x="4026" y="2444"/>
                  </a:lnTo>
                  <a:lnTo>
                    <a:pt x="4034" y="2405"/>
                  </a:lnTo>
                  <a:lnTo>
                    <a:pt x="4042" y="2444"/>
                  </a:lnTo>
                  <a:lnTo>
                    <a:pt x="4050" y="2468"/>
                  </a:lnTo>
                  <a:lnTo>
                    <a:pt x="4056" y="2459"/>
                  </a:lnTo>
                  <a:lnTo>
                    <a:pt x="4064" y="2426"/>
                  </a:lnTo>
                  <a:lnTo>
                    <a:pt x="4072" y="2350"/>
                  </a:lnTo>
                  <a:lnTo>
                    <a:pt x="4080" y="2488"/>
                  </a:lnTo>
                  <a:lnTo>
                    <a:pt x="4088" y="2464"/>
                  </a:lnTo>
                  <a:lnTo>
                    <a:pt x="4096" y="2428"/>
                  </a:lnTo>
                  <a:lnTo>
                    <a:pt x="4104" y="2409"/>
                  </a:lnTo>
                  <a:lnTo>
                    <a:pt x="4111" y="2450"/>
                  </a:lnTo>
                  <a:lnTo>
                    <a:pt x="4119" y="2349"/>
                  </a:lnTo>
                  <a:lnTo>
                    <a:pt x="4126" y="2305"/>
                  </a:lnTo>
                  <a:lnTo>
                    <a:pt x="4134" y="2284"/>
                  </a:lnTo>
                  <a:lnTo>
                    <a:pt x="4142" y="2323"/>
                  </a:lnTo>
                  <a:lnTo>
                    <a:pt x="4149" y="2409"/>
                  </a:lnTo>
                  <a:lnTo>
                    <a:pt x="4157" y="2464"/>
                  </a:lnTo>
                  <a:lnTo>
                    <a:pt x="4165" y="2549"/>
                  </a:lnTo>
                  <a:lnTo>
                    <a:pt x="4173" y="2543"/>
                  </a:lnTo>
                  <a:lnTo>
                    <a:pt x="4181" y="2538"/>
                  </a:lnTo>
                  <a:lnTo>
                    <a:pt x="4188" y="2621"/>
                  </a:lnTo>
                  <a:lnTo>
                    <a:pt x="4195" y="2475"/>
                  </a:lnTo>
                  <a:lnTo>
                    <a:pt x="4203" y="2601"/>
                  </a:lnTo>
                  <a:lnTo>
                    <a:pt x="4211" y="2525"/>
                  </a:lnTo>
                  <a:lnTo>
                    <a:pt x="4219" y="2438"/>
                  </a:lnTo>
                  <a:lnTo>
                    <a:pt x="4227" y="2544"/>
                  </a:lnTo>
                  <a:lnTo>
                    <a:pt x="4235" y="2446"/>
                  </a:lnTo>
                  <a:lnTo>
                    <a:pt x="4242" y="2508"/>
                  </a:lnTo>
                  <a:lnTo>
                    <a:pt x="4250" y="2523"/>
                  </a:lnTo>
                  <a:lnTo>
                    <a:pt x="4257" y="2508"/>
                  </a:lnTo>
                  <a:lnTo>
                    <a:pt x="4265" y="2533"/>
                  </a:lnTo>
                  <a:lnTo>
                    <a:pt x="4273" y="2520"/>
                  </a:lnTo>
                  <a:lnTo>
                    <a:pt x="4281" y="2559"/>
                  </a:lnTo>
                  <a:lnTo>
                    <a:pt x="4288" y="2494"/>
                  </a:lnTo>
                  <a:lnTo>
                    <a:pt x="4296" y="2539"/>
                  </a:lnTo>
                  <a:lnTo>
                    <a:pt x="4304" y="2584"/>
                  </a:lnTo>
                  <a:lnTo>
                    <a:pt x="4312" y="2520"/>
                  </a:lnTo>
                  <a:lnTo>
                    <a:pt x="4319" y="2568"/>
                  </a:lnTo>
                  <a:lnTo>
                    <a:pt x="4327" y="2588"/>
                  </a:lnTo>
                  <a:lnTo>
                    <a:pt x="4334" y="2559"/>
                  </a:lnTo>
                  <a:lnTo>
                    <a:pt x="4342" y="2560"/>
                  </a:lnTo>
                  <a:lnTo>
                    <a:pt x="4350" y="2530"/>
                  </a:lnTo>
                  <a:lnTo>
                    <a:pt x="4358" y="2480"/>
                  </a:lnTo>
                  <a:lnTo>
                    <a:pt x="4366" y="2636"/>
                  </a:lnTo>
                  <a:lnTo>
                    <a:pt x="4374" y="2546"/>
                  </a:lnTo>
                  <a:lnTo>
                    <a:pt x="4381" y="2594"/>
                  </a:lnTo>
                  <a:lnTo>
                    <a:pt x="4388" y="2469"/>
                  </a:lnTo>
                  <a:lnTo>
                    <a:pt x="4396" y="2470"/>
                  </a:lnTo>
                  <a:lnTo>
                    <a:pt x="4404" y="2590"/>
                  </a:lnTo>
                  <a:lnTo>
                    <a:pt x="4412" y="2555"/>
                  </a:lnTo>
                  <a:lnTo>
                    <a:pt x="4420" y="2581"/>
                  </a:lnTo>
                  <a:lnTo>
                    <a:pt x="4427" y="2466"/>
                  </a:lnTo>
                  <a:lnTo>
                    <a:pt x="4435" y="2321"/>
                  </a:lnTo>
                  <a:lnTo>
                    <a:pt x="4443" y="2483"/>
                  </a:lnTo>
                  <a:lnTo>
                    <a:pt x="4450" y="2485"/>
                  </a:lnTo>
                  <a:lnTo>
                    <a:pt x="4458" y="2611"/>
                  </a:lnTo>
                  <a:lnTo>
                    <a:pt x="4465" y="2649"/>
                  </a:lnTo>
                  <a:lnTo>
                    <a:pt x="4473" y="2564"/>
                  </a:lnTo>
                  <a:lnTo>
                    <a:pt x="4481" y="2599"/>
                  </a:lnTo>
                  <a:lnTo>
                    <a:pt x="4489" y="2531"/>
                  </a:lnTo>
                  <a:lnTo>
                    <a:pt x="4497" y="2489"/>
                  </a:lnTo>
                  <a:lnTo>
                    <a:pt x="4505" y="2615"/>
                  </a:lnTo>
                  <a:lnTo>
                    <a:pt x="4513" y="2484"/>
                  </a:lnTo>
                  <a:lnTo>
                    <a:pt x="4519" y="2419"/>
                  </a:lnTo>
                  <a:lnTo>
                    <a:pt x="4527" y="2563"/>
                  </a:lnTo>
                  <a:lnTo>
                    <a:pt x="4535" y="2600"/>
                  </a:lnTo>
                  <a:lnTo>
                    <a:pt x="4543" y="2535"/>
                  </a:lnTo>
                  <a:lnTo>
                    <a:pt x="4551" y="2601"/>
                  </a:lnTo>
                  <a:lnTo>
                    <a:pt x="4558" y="2676"/>
                  </a:lnTo>
                  <a:lnTo>
                    <a:pt x="4566" y="2553"/>
                  </a:lnTo>
                  <a:lnTo>
                    <a:pt x="4574" y="2514"/>
                  </a:lnTo>
                  <a:lnTo>
                    <a:pt x="4581" y="2556"/>
                  </a:lnTo>
                  <a:lnTo>
                    <a:pt x="4589" y="2528"/>
                  </a:lnTo>
                  <a:lnTo>
                    <a:pt x="4597" y="2569"/>
                  </a:lnTo>
                  <a:lnTo>
                    <a:pt x="4604" y="2460"/>
                  </a:lnTo>
                  <a:lnTo>
                    <a:pt x="4612" y="2566"/>
                  </a:lnTo>
                  <a:lnTo>
                    <a:pt x="4620" y="2549"/>
                  </a:lnTo>
                  <a:lnTo>
                    <a:pt x="4628" y="2604"/>
                  </a:lnTo>
                  <a:lnTo>
                    <a:pt x="4636" y="2675"/>
                  </a:lnTo>
                  <a:lnTo>
                    <a:pt x="4644" y="2578"/>
                  </a:lnTo>
                  <a:lnTo>
                    <a:pt x="4650" y="2564"/>
                  </a:lnTo>
                  <a:lnTo>
                    <a:pt x="4658" y="2553"/>
                  </a:lnTo>
                  <a:lnTo>
                    <a:pt x="4666" y="2608"/>
                  </a:lnTo>
                  <a:lnTo>
                    <a:pt x="4674" y="2655"/>
                  </a:lnTo>
                  <a:lnTo>
                    <a:pt x="4682" y="2601"/>
                  </a:lnTo>
                  <a:lnTo>
                    <a:pt x="4690" y="2593"/>
                  </a:lnTo>
                  <a:lnTo>
                    <a:pt x="4697" y="2635"/>
                  </a:lnTo>
                  <a:lnTo>
                    <a:pt x="4705" y="2576"/>
                  </a:lnTo>
                  <a:lnTo>
                    <a:pt x="4712" y="2635"/>
                  </a:lnTo>
                  <a:lnTo>
                    <a:pt x="4720" y="2556"/>
                  </a:lnTo>
                  <a:lnTo>
                    <a:pt x="4728" y="2564"/>
                  </a:lnTo>
                  <a:lnTo>
                    <a:pt x="4736" y="2560"/>
                  </a:lnTo>
                  <a:lnTo>
                    <a:pt x="4743" y="2535"/>
                  </a:lnTo>
                  <a:lnTo>
                    <a:pt x="4751" y="2594"/>
                  </a:lnTo>
                  <a:lnTo>
                    <a:pt x="4759" y="2568"/>
                  </a:lnTo>
                  <a:lnTo>
                    <a:pt x="4767" y="2525"/>
                  </a:lnTo>
                  <a:lnTo>
                    <a:pt x="4775" y="2543"/>
                  </a:lnTo>
                  <a:lnTo>
                    <a:pt x="4781" y="2530"/>
                  </a:lnTo>
                  <a:lnTo>
                    <a:pt x="4789" y="2520"/>
                  </a:lnTo>
                  <a:lnTo>
                    <a:pt x="4797" y="2430"/>
                  </a:lnTo>
                  <a:lnTo>
                    <a:pt x="4805" y="2451"/>
                  </a:lnTo>
                  <a:lnTo>
                    <a:pt x="4813" y="2690"/>
                  </a:lnTo>
                  <a:lnTo>
                    <a:pt x="4821" y="2660"/>
                  </a:lnTo>
                  <a:lnTo>
                    <a:pt x="4829" y="2641"/>
                  </a:lnTo>
                  <a:lnTo>
                    <a:pt x="4836" y="2660"/>
                  </a:lnTo>
                  <a:lnTo>
                    <a:pt x="4843" y="2700"/>
                  </a:lnTo>
                  <a:lnTo>
                    <a:pt x="4851" y="2766"/>
                  </a:lnTo>
                  <a:lnTo>
                    <a:pt x="4859" y="2604"/>
                  </a:lnTo>
                  <a:lnTo>
                    <a:pt x="4867" y="256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7" name="Freeform 27"/>
            <p:cNvSpPr>
              <a:spLocks/>
            </p:cNvSpPr>
            <p:nvPr/>
          </p:nvSpPr>
          <p:spPr bwMode="auto">
            <a:xfrm>
              <a:off x="536576" y="2795588"/>
              <a:ext cx="2584450" cy="2105025"/>
            </a:xfrm>
            <a:custGeom>
              <a:avLst/>
              <a:gdLst/>
              <a:ahLst/>
              <a:cxnLst>
                <a:cxn ang="0">
                  <a:pos x="69" y="2713"/>
                </a:cxn>
                <a:cxn ang="0">
                  <a:pos x="154" y="2679"/>
                </a:cxn>
                <a:cxn ang="0">
                  <a:pos x="239" y="2648"/>
                </a:cxn>
                <a:cxn ang="0">
                  <a:pos x="326" y="2619"/>
                </a:cxn>
                <a:cxn ang="0">
                  <a:pos x="411" y="2591"/>
                </a:cxn>
                <a:cxn ang="0">
                  <a:pos x="497" y="2568"/>
                </a:cxn>
                <a:cxn ang="0">
                  <a:pos x="582" y="2545"/>
                </a:cxn>
                <a:cxn ang="0">
                  <a:pos x="669" y="2524"/>
                </a:cxn>
                <a:cxn ang="0">
                  <a:pos x="754" y="2506"/>
                </a:cxn>
                <a:cxn ang="0">
                  <a:pos x="840" y="2485"/>
                </a:cxn>
                <a:cxn ang="0">
                  <a:pos x="925" y="2471"/>
                </a:cxn>
                <a:cxn ang="0">
                  <a:pos x="1012" y="2459"/>
                </a:cxn>
                <a:cxn ang="0">
                  <a:pos x="1097" y="2451"/>
                </a:cxn>
                <a:cxn ang="0">
                  <a:pos x="1183" y="2460"/>
                </a:cxn>
                <a:cxn ang="0">
                  <a:pos x="1268" y="2475"/>
                </a:cxn>
                <a:cxn ang="0">
                  <a:pos x="1354" y="2510"/>
                </a:cxn>
                <a:cxn ang="0">
                  <a:pos x="1440" y="2541"/>
                </a:cxn>
                <a:cxn ang="0">
                  <a:pos x="1526" y="2548"/>
                </a:cxn>
                <a:cxn ang="0">
                  <a:pos x="1611" y="2506"/>
                </a:cxn>
                <a:cxn ang="0">
                  <a:pos x="1696" y="2379"/>
                </a:cxn>
                <a:cxn ang="0">
                  <a:pos x="1782" y="2206"/>
                </a:cxn>
                <a:cxn ang="0">
                  <a:pos x="1868" y="2113"/>
                </a:cxn>
                <a:cxn ang="0">
                  <a:pos x="1954" y="2348"/>
                </a:cxn>
                <a:cxn ang="0">
                  <a:pos x="2039" y="3109"/>
                </a:cxn>
                <a:cxn ang="0">
                  <a:pos x="2125" y="3946"/>
                </a:cxn>
                <a:cxn ang="0">
                  <a:pos x="2211" y="3061"/>
                </a:cxn>
                <a:cxn ang="0">
                  <a:pos x="2297" y="395"/>
                </a:cxn>
                <a:cxn ang="0">
                  <a:pos x="2382" y="841"/>
                </a:cxn>
                <a:cxn ang="0">
                  <a:pos x="2468" y="3466"/>
                </a:cxn>
                <a:cxn ang="0">
                  <a:pos x="2553" y="3841"/>
                </a:cxn>
                <a:cxn ang="0">
                  <a:pos x="2640" y="2919"/>
                </a:cxn>
                <a:cxn ang="0">
                  <a:pos x="2725" y="2261"/>
                </a:cxn>
                <a:cxn ang="0">
                  <a:pos x="2811" y="2113"/>
                </a:cxn>
                <a:cxn ang="0">
                  <a:pos x="2896" y="2243"/>
                </a:cxn>
                <a:cxn ang="0">
                  <a:pos x="2983" y="2409"/>
                </a:cxn>
                <a:cxn ang="0">
                  <a:pos x="3068" y="2521"/>
                </a:cxn>
                <a:cxn ang="0">
                  <a:pos x="3153" y="2551"/>
                </a:cxn>
                <a:cxn ang="0">
                  <a:pos x="3239" y="2534"/>
                </a:cxn>
                <a:cxn ang="0">
                  <a:pos x="3324" y="2504"/>
                </a:cxn>
                <a:cxn ang="0">
                  <a:pos x="3411" y="2470"/>
                </a:cxn>
                <a:cxn ang="0">
                  <a:pos x="3496" y="2458"/>
                </a:cxn>
                <a:cxn ang="0">
                  <a:pos x="3582" y="2454"/>
                </a:cxn>
                <a:cxn ang="0">
                  <a:pos x="3667" y="2459"/>
                </a:cxn>
                <a:cxn ang="0">
                  <a:pos x="3753" y="2475"/>
                </a:cxn>
                <a:cxn ang="0">
                  <a:pos x="3839" y="2489"/>
                </a:cxn>
                <a:cxn ang="0">
                  <a:pos x="3925" y="2509"/>
                </a:cxn>
                <a:cxn ang="0">
                  <a:pos x="4010" y="2529"/>
                </a:cxn>
                <a:cxn ang="0">
                  <a:pos x="4096" y="2549"/>
                </a:cxn>
                <a:cxn ang="0">
                  <a:pos x="4182" y="2573"/>
                </a:cxn>
                <a:cxn ang="0">
                  <a:pos x="4268" y="2596"/>
                </a:cxn>
                <a:cxn ang="0">
                  <a:pos x="4353" y="2624"/>
                </a:cxn>
                <a:cxn ang="0">
                  <a:pos x="4439" y="2654"/>
                </a:cxn>
                <a:cxn ang="0">
                  <a:pos x="4524" y="2685"/>
                </a:cxn>
                <a:cxn ang="0">
                  <a:pos x="4610" y="2720"/>
                </a:cxn>
                <a:cxn ang="0">
                  <a:pos x="4696" y="2756"/>
                </a:cxn>
                <a:cxn ang="0">
                  <a:pos x="4781" y="2794"/>
                </a:cxn>
                <a:cxn ang="0">
                  <a:pos x="4867" y="2833"/>
                </a:cxn>
              </a:cxnLst>
              <a:rect l="0" t="0" r="r" b="b"/>
              <a:pathLst>
                <a:path w="4884" h="3980">
                  <a:moveTo>
                    <a:pt x="0" y="2741"/>
                  </a:moveTo>
                  <a:lnTo>
                    <a:pt x="18" y="2734"/>
                  </a:lnTo>
                  <a:lnTo>
                    <a:pt x="34" y="2726"/>
                  </a:lnTo>
                  <a:lnTo>
                    <a:pt x="51" y="2720"/>
                  </a:lnTo>
                  <a:lnTo>
                    <a:pt x="69" y="2713"/>
                  </a:lnTo>
                  <a:lnTo>
                    <a:pt x="86" y="2706"/>
                  </a:lnTo>
                  <a:lnTo>
                    <a:pt x="103" y="2699"/>
                  </a:lnTo>
                  <a:lnTo>
                    <a:pt x="120" y="2693"/>
                  </a:lnTo>
                  <a:lnTo>
                    <a:pt x="138" y="2685"/>
                  </a:lnTo>
                  <a:lnTo>
                    <a:pt x="154" y="2679"/>
                  </a:lnTo>
                  <a:lnTo>
                    <a:pt x="171" y="2673"/>
                  </a:lnTo>
                  <a:lnTo>
                    <a:pt x="189" y="2666"/>
                  </a:lnTo>
                  <a:lnTo>
                    <a:pt x="206" y="2660"/>
                  </a:lnTo>
                  <a:lnTo>
                    <a:pt x="223" y="2654"/>
                  </a:lnTo>
                  <a:lnTo>
                    <a:pt x="239" y="2648"/>
                  </a:lnTo>
                  <a:lnTo>
                    <a:pt x="257" y="2641"/>
                  </a:lnTo>
                  <a:lnTo>
                    <a:pt x="274" y="2635"/>
                  </a:lnTo>
                  <a:lnTo>
                    <a:pt x="291" y="2629"/>
                  </a:lnTo>
                  <a:lnTo>
                    <a:pt x="309" y="2624"/>
                  </a:lnTo>
                  <a:lnTo>
                    <a:pt x="326" y="2619"/>
                  </a:lnTo>
                  <a:lnTo>
                    <a:pt x="343" y="2613"/>
                  </a:lnTo>
                  <a:lnTo>
                    <a:pt x="361" y="2608"/>
                  </a:lnTo>
                  <a:lnTo>
                    <a:pt x="377" y="2601"/>
                  </a:lnTo>
                  <a:lnTo>
                    <a:pt x="394" y="2596"/>
                  </a:lnTo>
                  <a:lnTo>
                    <a:pt x="411" y="2591"/>
                  </a:lnTo>
                  <a:lnTo>
                    <a:pt x="429" y="2586"/>
                  </a:lnTo>
                  <a:lnTo>
                    <a:pt x="446" y="2581"/>
                  </a:lnTo>
                  <a:lnTo>
                    <a:pt x="462" y="2576"/>
                  </a:lnTo>
                  <a:lnTo>
                    <a:pt x="480" y="2573"/>
                  </a:lnTo>
                  <a:lnTo>
                    <a:pt x="497" y="2568"/>
                  </a:lnTo>
                  <a:lnTo>
                    <a:pt x="514" y="2563"/>
                  </a:lnTo>
                  <a:lnTo>
                    <a:pt x="531" y="2558"/>
                  </a:lnTo>
                  <a:lnTo>
                    <a:pt x="549" y="2553"/>
                  </a:lnTo>
                  <a:lnTo>
                    <a:pt x="566" y="2549"/>
                  </a:lnTo>
                  <a:lnTo>
                    <a:pt x="582" y="2545"/>
                  </a:lnTo>
                  <a:lnTo>
                    <a:pt x="600" y="2541"/>
                  </a:lnTo>
                  <a:lnTo>
                    <a:pt x="617" y="2538"/>
                  </a:lnTo>
                  <a:lnTo>
                    <a:pt x="634" y="2534"/>
                  </a:lnTo>
                  <a:lnTo>
                    <a:pt x="652" y="2529"/>
                  </a:lnTo>
                  <a:lnTo>
                    <a:pt x="669" y="2524"/>
                  </a:lnTo>
                  <a:lnTo>
                    <a:pt x="685" y="2519"/>
                  </a:lnTo>
                  <a:lnTo>
                    <a:pt x="702" y="2515"/>
                  </a:lnTo>
                  <a:lnTo>
                    <a:pt x="720" y="2513"/>
                  </a:lnTo>
                  <a:lnTo>
                    <a:pt x="737" y="2509"/>
                  </a:lnTo>
                  <a:lnTo>
                    <a:pt x="754" y="2506"/>
                  </a:lnTo>
                  <a:lnTo>
                    <a:pt x="772" y="2503"/>
                  </a:lnTo>
                  <a:lnTo>
                    <a:pt x="789" y="2499"/>
                  </a:lnTo>
                  <a:lnTo>
                    <a:pt x="805" y="2494"/>
                  </a:lnTo>
                  <a:lnTo>
                    <a:pt x="822" y="2489"/>
                  </a:lnTo>
                  <a:lnTo>
                    <a:pt x="840" y="2485"/>
                  </a:lnTo>
                  <a:lnTo>
                    <a:pt x="857" y="2483"/>
                  </a:lnTo>
                  <a:lnTo>
                    <a:pt x="874" y="2480"/>
                  </a:lnTo>
                  <a:lnTo>
                    <a:pt x="892" y="2478"/>
                  </a:lnTo>
                  <a:lnTo>
                    <a:pt x="908" y="2475"/>
                  </a:lnTo>
                  <a:lnTo>
                    <a:pt x="925" y="2471"/>
                  </a:lnTo>
                  <a:lnTo>
                    <a:pt x="943" y="2468"/>
                  </a:lnTo>
                  <a:lnTo>
                    <a:pt x="960" y="2464"/>
                  </a:lnTo>
                  <a:lnTo>
                    <a:pt x="977" y="2461"/>
                  </a:lnTo>
                  <a:lnTo>
                    <a:pt x="994" y="2459"/>
                  </a:lnTo>
                  <a:lnTo>
                    <a:pt x="1012" y="2459"/>
                  </a:lnTo>
                  <a:lnTo>
                    <a:pt x="1028" y="2458"/>
                  </a:lnTo>
                  <a:lnTo>
                    <a:pt x="1045" y="2458"/>
                  </a:lnTo>
                  <a:lnTo>
                    <a:pt x="1063" y="2455"/>
                  </a:lnTo>
                  <a:lnTo>
                    <a:pt x="1080" y="2454"/>
                  </a:lnTo>
                  <a:lnTo>
                    <a:pt x="1097" y="2451"/>
                  </a:lnTo>
                  <a:lnTo>
                    <a:pt x="1114" y="2451"/>
                  </a:lnTo>
                  <a:lnTo>
                    <a:pt x="1131" y="2451"/>
                  </a:lnTo>
                  <a:lnTo>
                    <a:pt x="1148" y="2454"/>
                  </a:lnTo>
                  <a:lnTo>
                    <a:pt x="1165" y="2458"/>
                  </a:lnTo>
                  <a:lnTo>
                    <a:pt x="1183" y="2460"/>
                  </a:lnTo>
                  <a:lnTo>
                    <a:pt x="1200" y="2463"/>
                  </a:lnTo>
                  <a:lnTo>
                    <a:pt x="1217" y="2465"/>
                  </a:lnTo>
                  <a:lnTo>
                    <a:pt x="1235" y="2468"/>
                  </a:lnTo>
                  <a:lnTo>
                    <a:pt x="1251" y="2470"/>
                  </a:lnTo>
                  <a:lnTo>
                    <a:pt x="1268" y="2475"/>
                  </a:lnTo>
                  <a:lnTo>
                    <a:pt x="1285" y="2483"/>
                  </a:lnTo>
                  <a:lnTo>
                    <a:pt x="1303" y="2490"/>
                  </a:lnTo>
                  <a:lnTo>
                    <a:pt x="1320" y="2498"/>
                  </a:lnTo>
                  <a:lnTo>
                    <a:pt x="1336" y="2504"/>
                  </a:lnTo>
                  <a:lnTo>
                    <a:pt x="1354" y="2510"/>
                  </a:lnTo>
                  <a:lnTo>
                    <a:pt x="1371" y="2515"/>
                  </a:lnTo>
                  <a:lnTo>
                    <a:pt x="1388" y="2520"/>
                  </a:lnTo>
                  <a:lnTo>
                    <a:pt x="1405" y="2526"/>
                  </a:lnTo>
                  <a:lnTo>
                    <a:pt x="1423" y="2534"/>
                  </a:lnTo>
                  <a:lnTo>
                    <a:pt x="1440" y="2541"/>
                  </a:lnTo>
                  <a:lnTo>
                    <a:pt x="1456" y="2548"/>
                  </a:lnTo>
                  <a:lnTo>
                    <a:pt x="1474" y="2551"/>
                  </a:lnTo>
                  <a:lnTo>
                    <a:pt x="1491" y="2553"/>
                  </a:lnTo>
                  <a:lnTo>
                    <a:pt x="1508" y="2551"/>
                  </a:lnTo>
                  <a:lnTo>
                    <a:pt x="1526" y="2548"/>
                  </a:lnTo>
                  <a:lnTo>
                    <a:pt x="1543" y="2544"/>
                  </a:lnTo>
                  <a:lnTo>
                    <a:pt x="1559" y="2539"/>
                  </a:lnTo>
                  <a:lnTo>
                    <a:pt x="1576" y="2531"/>
                  </a:lnTo>
                  <a:lnTo>
                    <a:pt x="1594" y="2521"/>
                  </a:lnTo>
                  <a:lnTo>
                    <a:pt x="1611" y="2506"/>
                  </a:lnTo>
                  <a:lnTo>
                    <a:pt x="1628" y="2488"/>
                  </a:lnTo>
                  <a:lnTo>
                    <a:pt x="1646" y="2464"/>
                  </a:lnTo>
                  <a:lnTo>
                    <a:pt x="1663" y="2438"/>
                  </a:lnTo>
                  <a:lnTo>
                    <a:pt x="1679" y="2409"/>
                  </a:lnTo>
                  <a:lnTo>
                    <a:pt x="1696" y="2379"/>
                  </a:lnTo>
                  <a:lnTo>
                    <a:pt x="1714" y="2346"/>
                  </a:lnTo>
                  <a:lnTo>
                    <a:pt x="1731" y="2314"/>
                  </a:lnTo>
                  <a:lnTo>
                    <a:pt x="1748" y="2279"/>
                  </a:lnTo>
                  <a:lnTo>
                    <a:pt x="1766" y="2243"/>
                  </a:lnTo>
                  <a:lnTo>
                    <a:pt x="1782" y="2206"/>
                  </a:lnTo>
                  <a:lnTo>
                    <a:pt x="1799" y="2174"/>
                  </a:lnTo>
                  <a:lnTo>
                    <a:pt x="1817" y="2145"/>
                  </a:lnTo>
                  <a:lnTo>
                    <a:pt x="1834" y="2125"/>
                  </a:lnTo>
                  <a:lnTo>
                    <a:pt x="1851" y="2113"/>
                  </a:lnTo>
                  <a:lnTo>
                    <a:pt x="1868" y="2113"/>
                  </a:lnTo>
                  <a:lnTo>
                    <a:pt x="1886" y="2125"/>
                  </a:lnTo>
                  <a:lnTo>
                    <a:pt x="1902" y="2153"/>
                  </a:lnTo>
                  <a:lnTo>
                    <a:pt x="1919" y="2198"/>
                  </a:lnTo>
                  <a:lnTo>
                    <a:pt x="1937" y="2261"/>
                  </a:lnTo>
                  <a:lnTo>
                    <a:pt x="1954" y="2348"/>
                  </a:lnTo>
                  <a:lnTo>
                    <a:pt x="1971" y="2456"/>
                  </a:lnTo>
                  <a:lnTo>
                    <a:pt x="1988" y="2589"/>
                  </a:lnTo>
                  <a:lnTo>
                    <a:pt x="2005" y="2744"/>
                  </a:lnTo>
                  <a:lnTo>
                    <a:pt x="2022" y="2919"/>
                  </a:lnTo>
                  <a:lnTo>
                    <a:pt x="2039" y="3109"/>
                  </a:lnTo>
                  <a:lnTo>
                    <a:pt x="2057" y="3306"/>
                  </a:lnTo>
                  <a:lnTo>
                    <a:pt x="2074" y="3504"/>
                  </a:lnTo>
                  <a:lnTo>
                    <a:pt x="2091" y="3688"/>
                  </a:lnTo>
                  <a:lnTo>
                    <a:pt x="2109" y="3841"/>
                  </a:lnTo>
                  <a:lnTo>
                    <a:pt x="2125" y="3946"/>
                  </a:lnTo>
                  <a:lnTo>
                    <a:pt x="2142" y="3980"/>
                  </a:lnTo>
                  <a:lnTo>
                    <a:pt x="2159" y="3923"/>
                  </a:lnTo>
                  <a:lnTo>
                    <a:pt x="2177" y="3755"/>
                  </a:lnTo>
                  <a:lnTo>
                    <a:pt x="2194" y="3466"/>
                  </a:lnTo>
                  <a:lnTo>
                    <a:pt x="2211" y="3061"/>
                  </a:lnTo>
                  <a:lnTo>
                    <a:pt x="2228" y="2554"/>
                  </a:lnTo>
                  <a:lnTo>
                    <a:pt x="2245" y="1981"/>
                  </a:lnTo>
                  <a:lnTo>
                    <a:pt x="2262" y="1391"/>
                  </a:lnTo>
                  <a:lnTo>
                    <a:pt x="2279" y="841"/>
                  </a:lnTo>
                  <a:lnTo>
                    <a:pt x="2297" y="395"/>
                  </a:lnTo>
                  <a:lnTo>
                    <a:pt x="2314" y="103"/>
                  </a:lnTo>
                  <a:lnTo>
                    <a:pt x="2330" y="0"/>
                  </a:lnTo>
                  <a:lnTo>
                    <a:pt x="2348" y="103"/>
                  </a:lnTo>
                  <a:lnTo>
                    <a:pt x="2365" y="395"/>
                  </a:lnTo>
                  <a:lnTo>
                    <a:pt x="2382" y="841"/>
                  </a:lnTo>
                  <a:lnTo>
                    <a:pt x="2400" y="1391"/>
                  </a:lnTo>
                  <a:lnTo>
                    <a:pt x="2417" y="1981"/>
                  </a:lnTo>
                  <a:lnTo>
                    <a:pt x="2433" y="2554"/>
                  </a:lnTo>
                  <a:lnTo>
                    <a:pt x="2450" y="3061"/>
                  </a:lnTo>
                  <a:lnTo>
                    <a:pt x="2468" y="3466"/>
                  </a:lnTo>
                  <a:lnTo>
                    <a:pt x="2485" y="3755"/>
                  </a:lnTo>
                  <a:lnTo>
                    <a:pt x="2502" y="3923"/>
                  </a:lnTo>
                  <a:lnTo>
                    <a:pt x="2520" y="3980"/>
                  </a:lnTo>
                  <a:lnTo>
                    <a:pt x="2537" y="3946"/>
                  </a:lnTo>
                  <a:lnTo>
                    <a:pt x="2553" y="3841"/>
                  </a:lnTo>
                  <a:lnTo>
                    <a:pt x="2570" y="3688"/>
                  </a:lnTo>
                  <a:lnTo>
                    <a:pt x="2588" y="3504"/>
                  </a:lnTo>
                  <a:lnTo>
                    <a:pt x="2605" y="3306"/>
                  </a:lnTo>
                  <a:lnTo>
                    <a:pt x="2622" y="3109"/>
                  </a:lnTo>
                  <a:lnTo>
                    <a:pt x="2640" y="2919"/>
                  </a:lnTo>
                  <a:lnTo>
                    <a:pt x="2656" y="2744"/>
                  </a:lnTo>
                  <a:lnTo>
                    <a:pt x="2673" y="2589"/>
                  </a:lnTo>
                  <a:lnTo>
                    <a:pt x="2691" y="2456"/>
                  </a:lnTo>
                  <a:lnTo>
                    <a:pt x="2708" y="2348"/>
                  </a:lnTo>
                  <a:lnTo>
                    <a:pt x="2725" y="2261"/>
                  </a:lnTo>
                  <a:lnTo>
                    <a:pt x="2742" y="2198"/>
                  </a:lnTo>
                  <a:lnTo>
                    <a:pt x="2760" y="2153"/>
                  </a:lnTo>
                  <a:lnTo>
                    <a:pt x="2776" y="2125"/>
                  </a:lnTo>
                  <a:lnTo>
                    <a:pt x="2793" y="2113"/>
                  </a:lnTo>
                  <a:lnTo>
                    <a:pt x="2811" y="2113"/>
                  </a:lnTo>
                  <a:lnTo>
                    <a:pt x="2828" y="2125"/>
                  </a:lnTo>
                  <a:lnTo>
                    <a:pt x="2845" y="2145"/>
                  </a:lnTo>
                  <a:lnTo>
                    <a:pt x="2862" y="2174"/>
                  </a:lnTo>
                  <a:lnTo>
                    <a:pt x="2879" y="2206"/>
                  </a:lnTo>
                  <a:lnTo>
                    <a:pt x="2896" y="2243"/>
                  </a:lnTo>
                  <a:lnTo>
                    <a:pt x="2913" y="2279"/>
                  </a:lnTo>
                  <a:lnTo>
                    <a:pt x="2931" y="2314"/>
                  </a:lnTo>
                  <a:lnTo>
                    <a:pt x="2948" y="2346"/>
                  </a:lnTo>
                  <a:lnTo>
                    <a:pt x="2965" y="2379"/>
                  </a:lnTo>
                  <a:lnTo>
                    <a:pt x="2983" y="2409"/>
                  </a:lnTo>
                  <a:lnTo>
                    <a:pt x="2999" y="2438"/>
                  </a:lnTo>
                  <a:lnTo>
                    <a:pt x="3016" y="2464"/>
                  </a:lnTo>
                  <a:lnTo>
                    <a:pt x="3033" y="2488"/>
                  </a:lnTo>
                  <a:lnTo>
                    <a:pt x="3051" y="2506"/>
                  </a:lnTo>
                  <a:lnTo>
                    <a:pt x="3068" y="2521"/>
                  </a:lnTo>
                  <a:lnTo>
                    <a:pt x="3085" y="2531"/>
                  </a:lnTo>
                  <a:lnTo>
                    <a:pt x="3102" y="2539"/>
                  </a:lnTo>
                  <a:lnTo>
                    <a:pt x="3119" y="2544"/>
                  </a:lnTo>
                  <a:lnTo>
                    <a:pt x="3136" y="2548"/>
                  </a:lnTo>
                  <a:lnTo>
                    <a:pt x="3153" y="2551"/>
                  </a:lnTo>
                  <a:lnTo>
                    <a:pt x="3171" y="2553"/>
                  </a:lnTo>
                  <a:lnTo>
                    <a:pt x="3188" y="2551"/>
                  </a:lnTo>
                  <a:lnTo>
                    <a:pt x="3204" y="2548"/>
                  </a:lnTo>
                  <a:lnTo>
                    <a:pt x="3222" y="2541"/>
                  </a:lnTo>
                  <a:lnTo>
                    <a:pt x="3239" y="2534"/>
                  </a:lnTo>
                  <a:lnTo>
                    <a:pt x="3256" y="2526"/>
                  </a:lnTo>
                  <a:lnTo>
                    <a:pt x="3274" y="2520"/>
                  </a:lnTo>
                  <a:lnTo>
                    <a:pt x="3291" y="2515"/>
                  </a:lnTo>
                  <a:lnTo>
                    <a:pt x="3307" y="2510"/>
                  </a:lnTo>
                  <a:lnTo>
                    <a:pt x="3324" y="2504"/>
                  </a:lnTo>
                  <a:lnTo>
                    <a:pt x="3342" y="2498"/>
                  </a:lnTo>
                  <a:lnTo>
                    <a:pt x="3359" y="2490"/>
                  </a:lnTo>
                  <a:lnTo>
                    <a:pt x="3376" y="2483"/>
                  </a:lnTo>
                  <a:lnTo>
                    <a:pt x="3394" y="2475"/>
                  </a:lnTo>
                  <a:lnTo>
                    <a:pt x="3411" y="2470"/>
                  </a:lnTo>
                  <a:lnTo>
                    <a:pt x="3427" y="2468"/>
                  </a:lnTo>
                  <a:lnTo>
                    <a:pt x="3444" y="2465"/>
                  </a:lnTo>
                  <a:lnTo>
                    <a:pt x="3462" y="2463"/>
                  </a:lnTo>
                  <a:lnTo>
                    <a:pt x="3479" y="2460"/>
                  </a:lnTo>
                  <a:lnTo>
                    <a:pt x="3496" y="2458"/>
                  </a:lnTo>
                  <a:lnTo>
                    <a:pt x="3514" y="2454"/>
                  </a:lnTo>
                  <a:lnTo>
                    <a:pt x="3530" y="2451"/>
                  </a:lnTo>
                  <a:lnTo>
                    <a:pt x="3547" y="2451"/>
                  </a:lnTo>
                  <a:lnTo>
                    <a:pt x="3565" y="2451"/>
                  </a:lnTo>
                  <a:lnTo>
                    <a:pt x="3582" y="2454"/>
                  </a:lnTo>
                  <a:lnTo>
                    <a:pt x="3599" y="2455"/>
                  </a:lnTo>
                  <a:lnTo>
                    <a:pt x="3616" y="2458"/>
                  </a:lnTo>
                  <a:lnTo>
                    <a:pt x="3634" y="2458"/>
                  </a:lnTo>
                  <a:lnTo>
                    <a:pt x="3650" y="2459"/>
                  </a:lnTo>
                  <a:lnTo>
                    <a:pt x="3667" y="2459"/>
                  </a:lnTo>
                  <a:lnTo>
                    <a:pt x="3685" y="2461"/>
                  </a:lnTo>
                  <a:lnTo>
                    <a:pt x="3702" y="2464"/>
                  </a:lnTo>
                  <a:lnTo>
                    <a:pt x="3719" y="2468"/>
                  </a:lnTo>
                  <a:lnTo>
                    <a:pt x="3736" y="2471"/>
                  </a:lnTo>
                  <a:lnTo>
                    <a:pt x="3753" y="2475"/>
                  </a:lnTo>
                  <a:lnTo>
                    <a:pt x="3770" y="2478"/>
                  </a:lnTo>
                  <a:lnTo>
                    <a:pt x="3787" y="2480"/>
                  </a:lnTo>
                  <a:lnTo>
                    <a:pt x="3805" y="2483"/>
                  </a:lnTo>
                  <a:lnTo>
                    <a:pt x="3822" y="2485"/>
                  </a:lnTo>
                  <a:lnTo>
                    <a:pt x="3839" y="2489"/>
                  </a:lnTo>
                  <a:lnTo>
                    <a:pt x="3857" y="2494"/>
                  </a:lnTo>
                  <a:lnTo>
                    <a:pt x="3873" y="2499"/>
                  </a:lnTo>
                  <a:lnTo>
                    <a:pt x="3890" y="2503"/>
                  </a:lnTo>
                  <a:lnTo>
                    <a:pt x="3907" y="2506"/>
                  </a:lnTo>
                  <a:lnTo>
                    <a:pt x="3925" y="2509"/>
                  </a:lnTo>
                  <a:lnTo>
                    <a:pt x="3942" y="2513"/>
                  </a:lnTo>
                  <a:lnTo>
                    <a:pt x="3959" y="2515"/>
                  </a:lnTo>
                  <a:lnTo>
                    <a:pt x="3976" y="2519"/>
                  </a:lnTo>
                  <a:lnTo>
                    <a:pt x="3993" y="2524"/>
                  </a:lnTo>
                  <a:lnTo>
                    <a:pt x="4010" y="2529"/>
                  </a:lnTo>
                  <a:lnTo>
                    <a:pt x="4027" y="2534"/>
                  </a:lnTo>
                  <a:lnTo>
                    <a:pt x="4045" y="2538"/>
                  </a:lnTo>
                  <a:lnTo>
                    <a:pt x="4062" y="2541"/>
                  </a:lnTo>
                  <a:lnTo>
                    <a:pt x="4078" y="2545"/>
                  </a:lnTo>
                  <a:lnTo>
                    <a:pt x="4096" y="2549"/>
                  </a:lnTo>
                  <a:lnTo>
                    <a:pt x="4113" y="2553"/>
                  </a:lnTo>
                  <a:lnTo>
                    <a:pt x="4130" y="2558"/>
                  </a:lnTo>
                  <a:lnTo>
                    <a:pt x="4148" y="2563"/>
                  </a:lnTo>
                  <a:lnTo>
                    <a:pt x="4165" y="2568"/>
                  </a:lnTo>
                  <a:lnTo>
                    <a:pt x="4182" y="2573"/>
                  </a:lnTo>
                  <a:lnTo>
                    <a:pt x="4198" y="2576"/>
                  </a:lnTo>
                  <a:lnTo>
                    <a:pt x="4216" y="2581"/>
                  </a:lnTo>
                  <a:lnTo>
                    <a:pt x="4233" y="2586"/>
                  </a:lnTo>
                  <a:lnTo>
                    <a:pt x="4250" y="2591"/>
                  </a:lnTo>
                  <a:lnTo>
                    <a:pt x="4268" y="2596"/>
                  </a:lnTo>
                  <a:lnTo>
                    <a:pt x="4285" y="2601"/>
                  </a:lnTo>
                  <a:lnTo>
                    <a:pt x="4301" y="2608"/>
                  </a:lnTo>
                  <a:lnTo>
                    <a:pt x="4318" y="2613"/>
                  </a:lnTo>
                  <a:lnTo>
                    <a:pt x="4336" y="2619"/>
                  </a:lnTo>
                  <a:lnTo>
                    <a:pt x="4353" y="2624"/>
                  </a:lnTo>
                  <a:lnTo>
                    <a:pt x="4370" y="2629"/>
                  </a:lnTo>
                  <a:lnTo>
                    <a:pt x="4388" y="2635"/>
                  </a:lnTo>
                  <a:lnTo>
                    <a:pt x="4404" y="2641"/>
                  </a:lnTo>
                  <a:lnTo>
                    <a:pt x="4421" y="2648"/>
                  </a:lnTo>
                  <a:lnTo>
                    <a:pt x="4439" y="2654"/>
                  </a:lnTo>
                  <a:lnTo>
                    <a:pt x="4456" y="2660"/>
                  </a:lnTo>
                  <a:lnTo>
                    <a:pt x="4473" y="2666"/>
                  </a:lnTo>
                  <a:lnTo>
                    <a:pt x="4490" y="2673"/>
                  </a:lnTo>
                  <a:lnTo>
                    <a:pt x="4508" y="2679"/>
                  </a:lnTo>
                  <a:lnTo>
                    <a:pt x="4524" y="2685"/>
                  </a:lnTo>
                  <a:lnTo>
                    <a:pt x="4541" y="2693"/>
                  </a:lnTo>
                  <a:lnTo>
                    <a:pt x="4559" y="2699"/>
                  </a:lnTo>
                  <a:lnTo>
                    <a:pt x="4576" y="2706"/>
                  </a:lnTo>
                  <a:lnTo>
                    <a:pt x="4593" y="2713"/>
                  </a:lnTo>
                  <a:lnTo>
                    <a:pt x="4610" y="2720"/>
                  </a:lnTo>
                  <a:lnTo>
                    <a:pt x="4627" y="2726"/>
                  </a:lnTo>
                  <a:lnTo>
                    <a:pt x="4644" y="2734"/>
                  </a:lnTo>
                  <a:lnTo>
                    <a:pt x="4661" y="2741"/>
                  </a:lnTo>
                  <a:lnTo>
                    <a:pt x="4679" y="2749"/>
                  </a:lnTo>
                  <a:lnTo>
                    <a:pt x="4696" y="2756"/>
                  </a:lnTo>
                  <a:lnTo>
                    <a:pt x="4713" y="2764"/>
                  </a:lnTo>
                  <a:lnTo>
                    <a:pt x="4731" y="2771"/>
                  </a:lnTo>
                  <a:lnTo>
                    <a:pt x="4747" y="2779"/>
                  </a:lnTo>
                  <a:lnTo>
                    <a:pt x="4764" y="2786"/>
                  </a:lnTo>
                  <a:lnTo>
                    <a:pt x="4781" y="2794"/>
                  </a:lnTo>
                  <a:lnTo>
                    <a:pt x="4799" y="2801"/>
                  </a:lnTo>
                  <a:lnTo>
                    <a:pt x="4816" y="2809"/>
                  </a:lnTo>
                  <a:lnTo>
                    <a:pt x="4833" y="2816"/>
                  </a:lnTo>
                  <a:lnTo>
                    <a:pt x="4850" y="2825"/>
                  </a:lnTo>
                  <a:lnTo>
                    <a:pt x="4867" y="2833"/>
                  </a:lnTo>
                  <a:lnTo>
                    <a:pt x="4884" y="2840"/>
                  </a:lnTo>
                </a:path>
              </a:pathLst>
            </a:custGeom>
            <a:noFill/>
            <a:ln w="3175">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s-MX"/>
            </a:p>
          </p:txBody>
        </p:sp>
        <p:sp>
          <p:nvSpPr>
            <p:cNvPr id="18" name="Rectangle 28"/>
            <p:cNvSpPr>
              <a:spLocks noChangeArrowheads="1"/>
            </p:cNvSpPr>
            <p:nvPr/>
          </p:nvSpPr>
          <p:spPr bwMode="auto">
            <a:xfrm rot="16200000">
              <a:off x="3232151" y="3797300"/>
              <a:ext cx="82550"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9"/>
            <p:cNvSpPr>
              <a:spLocks noChangeArrowheads="1"/>
            </p:cNvSpPr>
            <p:nvPr/>
          </p:nvSpPr>
          <p:spPr bwMode="auto">
            <a:xfrm>
              <a:off x="1812926" y="2420938"/>
              <a:ext cx="82550" cy="1682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19 Rectángulo"/>
          <p:cNvSpPr/>
          <p:nvPr/>
        </p:nvSpPr>
        <p:spPr>
          <a:xfrm>
            <a:off x="2555776" y="4221088"/>
            <a:ext cx="41533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20 Rectángulo"/>
          <p:cNvSpPr/>
          <p:nvPr/>
        </p:nvSpPr>
        <p:spPr>
          <a:xfrm>
            <a:off x="395536" y="620688"/>
            <a:ext cx="8404293" cy="769441"/>
          </a:xfrm>
          <a:prstGeom prst="rect">
            <a:avLst/>
          </a:prstGeom>
          <a:noFill/>
        </p:spPr>
        <p:txBody>
          <a:bodyPr wrap="square" lIns="91440" tIns="45720" rIns="91440" bIns="45720">
            <a:spAutoFit/>
          </a:bodyPr>
          <a:lstStyle/>
          <a:p>
            <a:pPr algn="ct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future</a:t>
            </a: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of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a:t>
            </a:r>
            <a:r>
              <a:rPr lang="es-E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SI time </a:t>
            </a:r>
            <a:r>
              <a:rPr lang="es-ES" sz="4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unit</a:t>
            </a:r>
            <a:endParaRPr lang="es-E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xmlns="" val="104877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l="3879" t="1615" r="3879" b="1642"/>
          <a:stretch>
            <a:fillRect/>
          </a:stretch>
        </p:blipFill>
        <p:spPr bwMode="auto">
          <a:xfrm>
            <a:off x="35496" y="1340768"/>
            <a:ext cx="4968552" cy="5238582"/>
          </a:xfrm>
          <a:prstGeom prst="rect">
            <a:avLst/>
          </a:prstGeom>
          <a:noFill/>
          <a:ln w="9525">
            <a:noFill/>
            <a:miter lim="800000"/>
            <a:headEnd/>
            <a:tailEnd/>
          </a:ln>
        </p:spPr>
      </p:pic>
      <p:sp>
        <p:nvSpPr>
          <p:cNvPr id="7" name="6 Cerrar llave"/>
          <p:cNvSpPr/>
          <p:nvPr/>
        </p:nvSpPr>
        <p:spPr>
          <a:xfrm flipH="1">
            <a:off x="4056872" y="4077072"/>
            <a:ext cx="299104" cy="1800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CuadroTexto"/>
          <p:cNvSpPr txBox="1"/>
          <p:nvPr/>
        </p:nvSpPr>
        <p:spPr>
          <a:xfrm rot="16200000">
            <a:off x="2911169" y="4807895"/>
            <a:ext cx="1800200" cy="338554"/>
          </a:xfrm>
          <a:prstGeom prst="rect">
            <a:avLst/>
          </a:prstGeom>
          <a:noFill/>
        </p:spPr>
        <p:txBody>
          <a:bodyPr wrap="square" rtlCol="0">
            <a:spAutoFit/>
          </a:bodyPr>
          <a:lstStyle/>
          <a:p>
            <a:pPr algn="ctr"/>
            <a:r>
              <a:rPr lang="es-MX" sz="1600" b="1" dirty="0" err="1" smtClean="0">
                <a:solidFill>
                  <a:srgbClr val="FF0000"/>
                </a:solidFill>
              </a:rPr>
              <a:t>Atomic</a:t>
            </a:r>
            <a:r>
              <a:rPr lang="es-MX" sz="1600" b="1" dirty="0" smtClean="0">
                <a:solidFill>
                  <a:srgbClr val="FF0000"/>
                </a:solidFill>
              </a:rPr>
              <a:t> </a:t>
            </a:r>
            <a:r>
              <a:rPr lang="es-MX" sz="1600" b="1" dirty="0" err="1" smtClean="0">
                <a:solidFill>
                  <a:srgbClr val="FF0000"/>
                </a:solidFill>
              </a:rPr>
              <a:t>clocks</a:t>
            </a:r>
            <a:r>
              <a:rPr lang="es-MX" sz="1600" b="1" dirty="0" smtClean="0">
                <a:solidFill>
                  <a:srgbClr val="FF0000"/>
                </a:solidFill>
              </a:rPr>
              <a:t> era </a:t>
            </a:r>
            <a:endParaRPr lang="es-MX" sz="1600" b="1" dirty="0">
              <a:solidFill>
                <a:srgbClr val="FF0000"/>
              </a:solidFill>
            </a:endParaRPr>
          </a:p>
        </p:txBody>
      </p:sp>
      <p:sp>
        <p:nvSpPr>
          <p:cNvPr id="12" name="11 Rectángulo"/>
          <p:cNvSpPr/>
          <p:nvPr/>
        </p:nvSpPr>
        <p:spPr>
          <a:xfrm>
            <a:off x="4355976" y="4077072"/>
            <a:ext cx="432048" cy="1872208"/>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0" y="0"/>
            <a:ext cx="9144000" cy="892552"/>
          </a:xfrm>
          <a:prstGeom prst="rect">
            <a:avLst/>
          </a:prstGeom>
          <a:solidFill>
            <a:schemeClr val="tx2">
              <a:lumMod val="75000"/>
            </a:schemeClr>
          </a:solidFill>
        </p:spPr>
        <p:txBody>
          <a:bodyPr wrap="square" rtlCol="0">
            <a:spAutoFit/>
          </a:bodyPr>
          <a:lstStyle/>
          <a:p>
            <a:pPr algn="ctr"/>
            <a:endParaRPr lang="es-MX" sz="1000" b="1" dirty="0" smtClean="0">
              <a:solidFill>
                <a:schemeClr val="bg1"/>
              </a:solidFill>
            </a:endParaRPr>
          </a:p>
          <a:p>
            <a:pPr algn="ctr"/>
            <a:r>
              <a:rPr lang="es-MX" sz="3200" b="1" dirty="0" err="1" smtClean="0">
                <a:solidFill>
                  <a:schemeClr val="bg1"/>
                </a:solidFill>
              </a:rPr>
              <a:t>The</a:t>
            </a:r>
            <a:r>
              <a:rPr lang="es-MX" sz="3200" b="1" dirty="0" smtClean="0">
                <a:solidFill>
                  <a:schemeClr val="bg1"/>
                </a:solidFill>
              </a:rPr>
              <a:t> </a:t>
            </a:r>
            <a:r>
              <a:rPr lang="es-MX" sz="3200" b="1" dirty="0" err="1" smtClean="0">
                <a:solidFill>
                  <a:schemeClr val="bg1"/>
                </a:solidFill>
              </a:rPr>
              <a:t>last</a:t>
            </a:r>
            <a:r>
              <a:rPr lang="es-MX" sz="3200" b="1" dirty="0" smtClean="0">
                <a:solidFill>
                  <a:schemeClr val="bg1"/>
                </a:solidFill>
              </a:rPr>
              <a:t> 600 </a:t>
            </a:r>
            <a:r>
              <a:rPr lang="es-MX" sz="3200" b="1" dirty="0" err="1" smtClean="0">
                <a:solidFill>
                  <a:schemeClr val="bg1"/>
                </a:solidFill>
              </a:rPr>
              <a:t>years</a:t>
            </a:r>
            <a:r>
              <a:rPr lang="es-MX" sz="3200" b="1" dirty="0" smtClean="0">
                <a:solidFill>
                  <a:schemeClr val="bg1"/>
                </a:solidFill>
              </a:rPr>
              <a:t> of time </a:t>
            </a:r>
            <a:r>
              <a:rPr lang="es-MX" sz="3200" b="1" dirty="0" err="1" smtClean="0">
                <a:solidFill>
                  <a:schemeClr val="bg1"/>
                </a:solidFill>
              </a:rPr>
              <a:t>measurement</a:t>
            </a:r>
            <a:endParaRPr lang="es-MX" sz="3200" b="1" dirty="0" smtClean="0">
              <a:solidFill>
                <a:schemeClr val="bg1"/>
              </a:solidFill>
            </a:endParaRPr>
          </a:p>
          <a:p>
            <a:pPr algn="ctr"/>
            <a:endParaRPr lang="es-MX" sz="1000" b="1" dirty="0">
              <a:solidFill>
                <a:schemeClr val="bg1"/>
              </a:solidFill>
            </a:endParaRPr>
          </a:p>
        </p:txBody>
      </p:sp>
      <p:pic>
        <p:nvPicPr>
          <p:cNvPr id="9" name="Picture 4"/>
          <p:cNvPicPr>
            <a:picLocks noChangeAspect="1" noChangeArrowheads="1"/>
          </p:cNvPicPr>
          <p:nvPr/>
        </p:nvPicPr>
        <p:blipFill>
          <a:blip r:embed="rId3" cstate="print"/>
          <a:srcRect/>
          <a:stretch>
            <a:fillRect/>
          </a:stretch>
        </p:blipFill>
        <p:spPr bwMode="auto">
          <a:xfrm>
            <a:off x="5220072" y="1700808"/>
            <a:ext cx="3101975" cy="4178300"/>
          </a:xfrm>
          <a:prstGeom prst="rect">
            <a:avLst/>
          </a:prstGeom>
          <a:noFill/>
          <a:ln w="9525">
            <a:noFill/>
            <a:miter lim="800000"/>
            <a:headEnd/>
            <a:tailEnd/>
          </a:ln>
          <a:effectLst/>
        </p:spPr>
      </p:pic>
      <p:cxnSp>
        <p:nvCxnSpPr>
          <p:cNvPr id="13" name="12 Conector recto"/>
          <p:cNvCxnSpPr/>
          <p:nvPr/>
        </p:nvCxnSpPr>
        <p:spPr>
          <a:xfrm>
            <a:off x="6660232" y="3212976"/>
            <a:ext cx="1080120" cy="1224136"/>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732240" y="4365104"/>
            <a:ext cx="72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7740352" y="2708920"/>
            <a:ext cx="1403648" cy="646331"/>
          </a:xfrm>
          <a:prstGeom prst="rect">
            <a:avLst/>
          </a:prstGeom>
          <a:solidFill>
            <a:schemeClr val="bg1"/>
          </a:solidFill>
        </p:spPr>
        <p:txBody>
          <a:bodyPr wrap="square" rtlCol="0">
            <a:spAutoFit/>
          </a:bodyPr>
          <a:lstStyle/>
          <a:p>
            <a:r>
              <a:rPr lang="es-MX" sz="1200" b="1" dirty="0" err="1" smtClean="0"/>
              <a:t>Progress</a:t>
            </a:r>
            <a:r>
              <a:rPr lang="es-MX" sz="1200" b="1" dirty="0" smtClean="0"/>
              <a:t> at </a:t>
            </a:r>
            <a:r>
              <a:rPr lang="es-MX" sz="1200" b="1" dirty="0" err="1" smtClean="0"/>
              <a:t>one</a:t>
            </a:r>
            <a:r>
              <a:rPr lang="es-MX" sz="1200" b="1" dirty="0" smtClean="0"/>
              <a:t> </a:t>
            </a:r>
            <a:r>
              <a:rPr lang="es-MX" sz="1200" b="1" dirty="0" err="1" smtClean="0"/>
              <a:t>order</a:t>
            </a:r>
            <a:r>
              <a:rPr lang="es-MX" sz="1200" b="1" dirty="0" smtClean="0"/>
              <a:t> of magnitud per </a:t>
            </a:r>
            <a:r>
              <a:rPr lang="es-MX" sz="1200" b="1" dirty="0" err="1" smtClean="0"/>
              <a:t>decade</a:t>
            </a:r>
            <a:endParaRPr lang="es-MX" sz="1200" b="1" dirty="0"/>
          </a:p>
        </p:txBody>
      </p:sp>
      <p:cxnSp>
        <p:nvCxnSpPr>
          <p:cNvPr id="20" name="19 Conector recto de flecha"/>
          <p:cNvCxnSpPr/>
          <p:nvPr/>
        </p:nvCxnSpPr>
        <p:spPr>
          <a:xfrm flipH="1">
            <a:off x="7380312" y="3356992"/>
            <a:ext cx="576064" cy="64807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478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879" t="1615" r="3879" b="1642"/>
          <a:stretch>
            <a:fillRect/>
          </a:stretch>
        </p:blipFill>
        <p:spPr bwMode="auto">
          <a:xfrm>
            <a:off x="35496" y="1340768"/>
            <a:ext cx="4968552" cy="5238582"/>
          </a:xfrm>
          <a:prstGeom prst="rect">
            <a:avLst/>
          </a:prstGeom>
          <a:noFill/>
          <a:ln w="9525">
            <a:noFill/>
            <a:miter lim="800000"/>
            <a:headEnd/>
            <a:tailEnd/>
          </a:ln>
        </p:spPr>
      </p:pic>
      <p:sp>
        <p:nvSpPr>
          <p:cNvPr id="5" name="4 CuadroTexto"/>
          <p:cNvSpPr txBox="1"/>
          <p:nvPr/>
        </p:nvSpPr>
        <p:spPr>
          <a:xfrm>
            <a:off x="2411760" y="4293096"/>
            <a:ext cx="1512168" cy="461665"/>
          </a:xfrm>
          <a:prstGeom prst="rect">
            <a:avLst/>
          </a:prstGeom>
          <a:noFill/>
        </p:spPr>
        <p:txBody>
          <a:bodyPr wrap="square" rtlCol="0">
            <a:spAutoFit/>
          </a:bodyPr>
          <a:lstStyle/>
          <a:p>
            <a:pPr algn="ctr"/>
            <a:r>
              <a:rPr lang="es-MX" sz="1200" b="1" dirty="0" err="1" smtClean="0">
                <a:solidFill>
                  <a:srgbClr val="FF0000"/>
                </a:solidFill>
              </a:rPr>
              <a:t>Ultracold</a:t>
            </a:r>
            <a:r>
              <a:rPr lang="es-MX" sz="1200" b="1" dirty="0" smtClean="0">
                <a:solidFill>
                  <a:srgbClr val="FF0000"/>
                </a:solidFill>
              </a:rPr>
              <a:t> </a:t>
            </a:r>
            <a:r>
              <a:rPr lang="es-MX" sz="1200" b="1" dirty="0" err="1" smtClean="0">
                <a:solidFill>
                  <a:srgbClr val="FF0000"/>
                </a:solidFill>
              </a:rPr>
              <a:t>matter</a:t>
            </a:r>
            <a:r>
              <a:rPr lang="es-MX" sz="1200" b="1" dirty="0" smtClean="0">
                <a:solidFill>
                  <a:srgbClr val="FF0000"/>
                </a:solidFill>
              </a:rPr>
              <a:t> and Cs </a:t>
            </a:r>
            <a:r>
              <a:rPr lang="es-MX" sz="1200" b="1" dirty="0" err="1" smtClean="0">
                <a:solidFill>
                  <a:srgbClr val="FF0000"/>
                </a:solidFill>
              </a:rPr>
              <a:t>fountain</a:t>
            </a:r>
            <a:r>
              <a:rPr lang="es-MX" sz="1200" b="1" dirty="0" smtClean="0">
                <a:solidFill>
                  <a:srgbClr val="FF0000"/>
                </a:solidFill>
              </a:rPr>
              <a:t> </a:t>
            </a:r>
            <a:r>
              <a:rPr lang="es-MX" sz="1200" b="1" dirty="0" err="1" smtClean="0">
                <a:solidFill>
                  <a:srgbClr val="FF0000"/>
                </a:solidFill>
              </a:rPr>
              <a:t>clocks</a:t>
            </a:r>
            <a:endParaRPr lang="es-MX" sz="1200" b="1" dirty="0">
              <a:solidFill>
                <a:srgbClr val="FF0000"/>
              </a:solidFill>
            </a:endParaRPr>
          </a:p>
        </p:txBody>
      </p:sp>
      <p:cxnSp>
        <p:nvCxnSpPr>
          <p:cNvPr id="6" name="5 Conector recto"/>
          <p:cNvCxnSpPr/>
          <p:nvPr/>
        </p:nvCxnSpPr>
        <p:spPr>
          <a:xfrm flipV="1">
            <a:off x="4572000" y="5273824"/>
            <a:ext cx="0" cy="67545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851920" y="4725144"/>
            <a:ext cx="64807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0" y="0"/>
            <a:ext cx="9144000" cy="892552"/>
          </a:xfrm>
          <a:prstGeom prst="rect">
            <a:avLst/>
          </a:prstGeom>
          <a:solidFill>
            <a:schemeClr val="tx2">
              <a:lumMod val="75000"/>
            </a:schemeClr>
          </a:solidFill>
        </p:spPr>
        <p:txBody>
          <a:bodyPr wrap="square" rtlCol="0">
            <a:spAutoFit/>
          </a:bodyPr>
          <a:lstStyle/>
          <a:p>
            <a:pPr algn="ctr"/>
            <a:endParaRPr lang="es-MX" sz="1000" b="1" dirty="0" smtClean="0">
              <a:solidFill>
                <a:schemeClr val="bg1"/>
              </a:solidFill>
            </a:endParaRPr>
          </a:p>
          <a:p>
            <a:pPr algn="ctr"/>
            <a:r>
              <a:rPr lang="es-MX" sz="3200" b="1" dirty="0" err="1" smtClean="0">
                <a:solidFill>
                  <a:schemeClr val="bg1"/>
                </a:solidFill>
              </a:rPr>
              <a:t>The</a:t>
            </a:r>
            <a:r>
              <a:rPr lang="es-MX" sz="3200" b="1" dirty="0" smtClean="0">
                <a:solidFill>
                  <a:schemeClr val="bg1"/>
                </a:solidFill>
              </a:rPr>
              <a:t> </a:t>
            </a:r>
            <a:r>
              <a:rPr lang="es-MX" sz="3200" b="1" dirty="0" err="1" smtClean="0">
                <a:solidFill>
                  <a:schemeClr val="bg1"/>
                </a:solidFill>
              </a:rPr>
              <a:t>last</a:t>
            </a:r>
            <a:r>
              <a:rPr lang="es-MX" sz="3200" b="1" dirty="0" smtClean="0">
                <a:solidFill>
                  <a:schemeClr val="bg1"/>
                </a:solidFill>
              </a:rPr>
              <a:t> 600 </a:t>
            </a:r>
            <a:r>
              <a:rPr lang="es-MX" sz="3200" b="1" dirty="0" err="1" smtClean="0">
                <a:solidFill>
                  <a:schemeClr val="bg1"/>
                </a:solidFill>
              </a:rPr>
              <a:t>years</a:t>
            </a:r>
            <a:r>
              <a:rPr lang="es-MX" sz="3200" b="1" dirty="0" smtClean="0">
                <a:solidFill>
                  <a:schemeClr val="bg1"/>
                </a:solidFill>
              </a:rPr>
              <a:t> of time </a:t>
            </a:r>
            <a:r>
              <a:rPr lang="es-MX" sz="3200" b="1" dirty="0" err="1" smtClean="0">
                <a:solidFill>
                  <a:schemeClr val="bg1"/>
                </a:solidFill>
              </a:rPr>
              <a:t>measurement</a:t>
            </a:r>
            <a:endParaRPr lang="es-MX" sz="3200" b="1" dirty="0" smtClean="0">
              <a:solidFill>
                <a:schemeClr val="bg1"/>
              </a:solidFill>
            </a:endParaRPr>
          </a:p>
          <a:p>
            <a:pPr algn="ctr"/>
            <a:endParaRPr lang="es-MX" sz="1000" b="1" dirty="0">
              <a:solidFill>
                <a:schemeClr val="bg1"/>
              </a:solidFill>
            </a:endParaRPr>
          </a:p>
        </p:txBody>
      </p:sp>
      <p:pic>
        <p:nvPicPr>
          <p:cNvPr id="9" name="Picture 4"/>
          <p:cNvPicPr>
            <a:picLocks noChangeAspect="1" noChangeArrowheads="1"/>
          </p:cNvPicPr>
          <p:nvPr/>
        </p:nvPicPr>
        <p:blipFill>
          <a:blip r:embed="rId3" cstate="print"/>
          <a:srcRect/>
          <a:stretch>
            <a:fillRect/>
          </a:stretch>
        </p:blipFill>
        <p:spPr bwMode="auto">
          <a:xfrm>
            <a:off x="5220072" y="1700808"/>
            <a:ext cx="3101975" cy="4178300"/>
          </a:xfrm>
          <a:prstGeom prst="rect">
            <a:avLst/>
          </a:prstGeom>
          <a:noFill/>
          <a:ln w="9525">
            <a:noFill/>
            <a:miter lim="800000"/>
            <a:headEnd/>
            <a:tailEnd/>
          </a:ln>
          <a:effectLst/>
        </p:spPr>
      </p:pic>
      <p:cxnSp>
        <p:nvCxnSpPr>
          <p:cNvPr id="11" name="10 Conector recto"/>
          <p:cNvCxnSpPr/>
          <p:nvPr/>
        </p:nvCxnSpPr>
        <p:spPr>
          <a:xfrm>
            <a:off x="7668344" y="4365104"/>
            <a:ext cx="432048" cy="504056"/>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732240" y="4365104"/>
            <a:ext cx="7200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7776864" y="3214717"/>
            <a:ext cx="1403648" cy="646331"/>
          </a:xfrm>
          <a:prstGeom prst="rect">
            <a:avLst/>
          </a:prstGeom>
          <a:solidFill>
            <a:schemeClr val="bg1"/>
          </a:solidFill>
        </p:spPr>
        <p:txBody>
          <a:bodyPr wrap="square" rtlCol="0">
            <a:spAutoFit/>
          </a:bodyPr>
          <a:lstStyle/>
          <a:p>
            <a:r>
              <a:rPr lang="es-MX" sz="1200" b="1" dirty="0" err="1" smtClean="0"/>
              <a:t>Progress</a:t>
            </a:r>
            <a:r>
              <a:rPr lang="es-MX" sz="1200" b="1" dirty="0" smtClean="0"/>
              <a:t> at </a:t>
            </a:r>
            <a:r>
              <a:rPr lang="es-MX" sz="1200" b="1" dirty="0" err="1" smtClean="0"/>
              <a:t>one</a:t>
            </a:r>
            <a:r>
              <a:rPr lang="es-MX" sz="1200" b="1" dirty="0" smtClean="0"/>
              <a:t> </a:t>
            </a:r>
            <a:r>
              <a:rPr lang="es-MX" sz="1200" b="1" dirty="0" err="1" smtClean="0"/>
              <a:t>order</a:t>
            </a:r>
            <a:r>
              <a:rPr lang="es-MX" sz="1200" b="1" dirty="0" smtClean="0"/>
              <a:t> of magnitud per </a:t>
            </a:r>
            <a:r>
              <a:rPr lang="es-MX" sz="1200" b="1" dirty="0" err="1" smtClean="0"/>
              <a:t>decade</a:t>
            </a:r>
            <a:endParaRPr lang="es-MX" sz="1200" b="1" dirty="0"/>
          </a:p>
        </p:txBody>
      </p:sp>
      <p:cxnSp>
        <p:nvCxnSpPr>
          <p:cNvPr id="26" name="25 Conector recto de flecha"/>
          <p:cNvCxnSpPr/>
          <p:nvPr/>
        </p:nvCxnSpPr>
        <p:spPr>
          <a:xfrm flipH="1">
            <a:off x="7812360" y="3861048"/>
            <a:ext cx="576064" cy="64807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7323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879" t="1615" r="3879" b="1642"/>
          <a:stretch>
            <a:fillRect/>
          </a:stretch>
        </p:blipFill>
        <p:spPr bwMode="auto">
          <a:xfrm>
            <a:off x="35496" y="1340768"/>
            <a:ext cx="4968552" cy="5238582"/>
          </a:xfrm>
          <a:prstGeom prst="rect">
            <a:avLst/>
          </a:prstGeom>
          <a:noFill/>
          <a:ln w="9525">
            <a:noFill/>
            <a:miter lim="800000"/>
            <a:headEnd/>
            <a:tailEnd/>
          </a:ln>
        </p:spPr>
      </p:pic>
      <p:sp>
        <p:nvSpPr>
          <p:cNvPr id="3" name="2 CuadroTexto"/>
          <p:cNvSpPr txBox="1"/>
          <p:nvPr/>
        </p:nvSpPr>
        <p:spPr>
          <a:xfrm>
            <a:off x="2699792" y="4437112"/>
            <a:ext cx="1512168" cy="646331"/>
          </a:xfrm>
          <a:prstGeom prst="rect">
            <a:avLst/>
          </a:prstGeom>
          <a:noFill/>
        </p:spPr>
        <p:txBody>
          <a:bodyPr wrap="square" rtlCol="0">
            <a:spAutoFit/>
          </a:bodyPr>
          <a:lstStyle/>
          <a:p>
            <a:pPr algn="ctr"/>
            <a:r>
              <a:rPr lang="es-MX" sz="1200" b="1" dirty="0" err="1" smtClean="0"/>
              <a:t>Frequency</a:t>
            </a:r>
            <a:r>
              <a:rPr lang="es-MX" sz="1200" b="1" dirty="0" smtClean="0"/>
              <a:t> </a:t>
            </a:r>
            <a:r>
              <a:rPr lang="es-MX" sz="1200" b="1" dirty="0" err="1" smtClean="0"/>
              <a:t>combs</a:t>
            </a:r>
            <a:r>
              <a:rPr lang="es-MX" sz="1200" b="1" dirty="0" smtClean="0"/>
              <a:t> and </a:t>
            </a:r>
            <a:r>
              <a:rPr lang="es-MX" sz="1200" b="1" dirty="0" err="1" smtClean="0"/>
              <a:t>optical</a:t>
            </a:r>
            <a:r>
              <a:rPr lang="es-MX" sz="1200" b="1" dirty="0" smtClean="0"/>
              <a:t> </a:t>
            </a:r>
            <a:r>
              <a:rPr lang="es-MX" sz="1200" b="1" dirty="0" err="1" smtClean="0"/>
              <a:t>atomic</a:t>
            </a:r>
            <a:r>
              <a:rPr lang="es-MX" sz="1200" b="1" dirty="0" smtClean="0"/>
              <a:t> </a:t>
            </a:r>
            <a:r>
              <a:rPr lang="es-MX" sz="1200" b="1" dirty="0" err="1" smtClean="0"/>
              <a:t>clocks</a:t>
            </a:r>
            <a:endParaRPr lang="es-MX" sz="1200" b="1" dirty="0"/>
          </a:p>
        </p:txBody>
      </p:sp>
      <p:cxnSp>
        <p:nvCxnSpPr>
          <p:cNvPr id="4" name="3 Conector recto"/>
          <p:cNvCxnSpPr/>
          <p:nvPr/>
        </p:nvCxnSpPr>
        <p:spPr>
          <a:xfrm flipV="1">
            <a:off x="4716016" y="5589240"/>
            <a:ext cx="0" cy="28803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a:off x="4067944" y="5013176"/>
            <a:ext cx="576064"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0" y="0"/>
            <a:ext cx="9144000" cy="892552"/>
          </a:xfrm>
          <a:prstGeom prst="rect">
            <a:avLst/>
          </a:prstGeom>
          <a:solidFill>
            <a:schemeClr val="tx2">
              <a:lumMod val="75000"/>
            </a:schemeClr>
          </a:solidFill>
        </p:spPr>
        <p:txBody>
          <a:bodyPr wrap="square" rtlCol="0">
            <a:spAutoFit/>
          </a:bodyPr>
          <a:lstStyle/>
          <a:p>
            <a:pPr algn="ctr"/>
            <a:endParaRPr lang="es-MX" sz="1000" b="1" dirty="0" smtClean="0">
              <a:solidFill>
                <a:schemeClr val="bg1"/>
              </a:solidFill>
            </a:endParaRPr>
          </a:p>
          <a:p>
            <a:pPr algn="ctr"/>
            <a:r>
              <a:rPr lang="es-MX" sz="3200" b="1" dirty="0" err="1" smtClean="0">
                <a:solidFill>
                  <a:schemeClr val="bg1"/>
                </a:solidFill>
              </a:rPr>
              <a:t>The</a:t>
            </a:r>
            <a:r>
              <a:rPr lang="es-MX" sz="3200" b="1" dirty="0" smtClean="0">
                <a:solidFill>
                  <a:schemeClr val="bg1"/>
                </a:solidFill>
              </a:rPr>
              <a:t> </a:t>
            </a:r>
            <a:r>
              <a:rPr lang="es-MX" sz="3200" b="1" dirty="0" err="1" smtClean="0">
                <a:solidFill>
                  <a:schemeClr val="bg1"/>
                </a:solidFill>
              </a:rPr>
              <a:t>last</a:t>
            </a:r>
            <a:r>
              <a:rPr lang="es-MX" sz="3200" b="1" dirty="0" smtClean="0">
                <a:solidFill>
                  <a:schemeClr val="bg1"/>
                </a:solidFill>
              </a:rPr>
              <a:t> 600 </a:t>
            </a:r>
            <a:r>
              <a:rPr lang="es-MX" sz="3200" b="1" dirty="0" err="1" smtClean="0">
                <a:solidFill>
                  <a:schemeClr val="bg1"/>
                </a:solidFill>
              </a:rPr>
              <a:t>years</a:t>
            </a:r>
            <a:r>
              <a:rPr lang="es-MX" sz="3200" b="1" dirty="0" smtClean="0">
                <a:solidFill>
                  <a:schemeClr val="bg1"/>
                </a:solidFill>
              </a:rPr>
              <a:t> of time </a:t>
            </a:r>
            <a:r>
              <a:rPr lang="es-MX" sz="3200" b="1" dirty="0" err="1" smtClean="0">
                <a:solidFill>
                  <a:schemeClr val="bg1"/>
                </a:solidFill>
              </a:rPr>
              <a:t>measurement</a:t>
            </a:r>
            <a:endParaRPr lang="es-MX" sz="3200" b="1" dirty="0" smtClean="0">
              <a:solidFill>
                <a:schemeClr val="bg1"/>
              </a:solidFill>
            </a:endParaRPr>
          </a:p>
          <a:p>
            <a:pPr algn="ctr"/>
            <a:endParaRPr lang="es-MX" sz="1000" b="1" dirty="0">
              <a:solidFill>
                <a:schemeClr val="bg1"/>
              </a:solidFill>
            </a:endParaRPr>
          </a:p>
        </p:txBody>
      </p:sp>
      <p:pic>
        <p:nvPicPr>
          <p:cNvPr id="9" name="Picture 4"/>
          <p:cNvPicPr>
            <a:picLocks noChangeAspect="1" noChangeArrowheads="1"/>
          </p:cNvPicPr>
          <p:nvPr/>
        </p:nvPicPr>
        <p:blipFill>
          <a:blip r:embed="rId3" cstate="print"/>
          <a:srcRect/>
          <a:stretch>
            <a:fillRect/>
          </a:stretch>
        </p:blipFill>
        <p:spPr bwMode="auto">
          <a:xfrm>
            <a:off x="5220072" y="1700808"/>
            <a:ext cx="3101975" cy="4178300"/>
          </a:xfrm>
          <a:prstGeom prst="rect">
            <a:avLst/>
          </a:prstGeom>
          <a:noFill/>
          <a:ln w="9525">
            <a:noFill/>
            <a:miter lim="800000"/>
            <a:headEnd/>
            <a:tailEnd/>
          </a:ln>
          <a:effectLst/>
        </p:spPr>
      </p:pic>
      <p:cxnSp>
        <p:nvCxnSpPr>
          <p:cNvPr id="10" name="9 Conector recto"/>
          <p:cNvCxnSpPr/>
          <p:nvPr/>
        </p:nvCxnSpPr>
        <p:spPr>
          <a:xfrm>
            <a:off x="7740352" y="4293096"/>
            <a:ext cx="216024" cy="1152128"/>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6084168" y="4797152"/>
            <a:ext cx="100811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7776864" y="3214717"/>
            <a:ext cx="1403648" cy="830997"/>
          </a:xfrm>
          <a:prstGeom prst="rect">
            <a:avLst/>
          </a:prstGeom>
          <a:solidFill>
            <a:schemeClr val="bg1"/>
          </a:solidFill>
        </p:spPr>
        <p:txBody>
          <a:bodyPr wrap="square" rtlCol="0">
            <a:spAutoFit/>
          </a:bodyPr>
          <a:lstStyle/>
          <a:p>
            <a:r>
              <a:rPr lang="es-MX" sz="1200" b="1" dirty="0" err="1" smtClean="0">
                <a:solidFill>
                  <a:srgbClr val="FF0000"/>
                </a:solidFill>
              </a:rPr>
              <a:t>Progress</a:t>
            </a:r>
            <a:r>
              <a:rPr lang="es-MX" sz="1200" b="1" dirty="0" smtClean="0">
                <a:solidFill>
                  <a:srgbClr val="FF0000"/>
                </a:solidFill>
              </a:rPr>
              <a:t> </a:t>
            </a:r>
            <a:r>
              <a:rPr lang="es-MX" sz="1200" b="1" dirty="0" err="1" smtClean="0">
                <a:solidFill>
                  <a:srgbClr val="FF0000"/>
                </a:solidFill>
              </a:rPr>
              <a:t>about</a:t>
            </a:r>
            <a:r>
              <a:rPr lang="es-MX" sz="1200" b="1" dirty="0" smtClean="0">
                <a:solidFill>
                  <a:srgbClr val="FF0000"/>
                </a:solidFill>
              </a:rPr>
              <a:t> </a:t>
            </a:r>
            <a:r>
              <a:rPr lang="es-MX" sz="1200" b="1" dirty="0" err="1" smtClean="0">
                <a:solidFill>
                  <a:srgbClr val="FF0000"/>
                </a:solidFill>
              </a:rPr>
              <a:t>four</a:t>
            </a:r>
            <a:r>
              <a:rPr lang="es-MX" sz="1200" b="1" dirty="0" smtClean="0">
                <a:solidFill>
                  <a:srgbClr val="FF0000"/>
                </a:solidFill>
              </a:rPr>
              <a:t> </a:t>
            </a:r>
            <a:r>
              <a:rPr lang="es-MX" sz="1200" b="1" dirty="0" err="1" smtClean="0">
                <a:solidFill>
                  <a:srgbClr val="FF0000"/>
                </a:solidFill>
              </a:rPr>
              <a:t>orders</a:t>
            </a:r>
            <a:r>
              <a:rPr lang="es-MX" sz="1200" b="1" dirty="0" smtClean="0">
                <a:solidFill>
                  <a:srgbClr val="FF0000"/>
                </a:solidFill>
              </a:rPr>
              <a:t> of magnitud per </a:t>
            </a:r>
            <a:r>
              <a:rPr lang="es-MX" sz="1200" b="1" dirty="0" err="1" smtClean="0">
                <a:solidFill>
                  <a:srgbClr val="FF0000"/>
                </a:solidFill>
              </a:rPr>
              <a:t>decade</a:t>
            </a:r>
            <a:r>
              <a:rPr lang="es-MX" sz="1200" b="1" dirty="0" smtClean="0">
                <a:solidFill>
                  <a:srgbClr val="FF0000"/>
                </a:solidFill>
              </a:rPr>
              <a:t> !!</a:t>
            </a:r>
            <a:endParaRPr lang="es-MX" sz="1200" b="1" dirty="0">
              <a:solidFill>
                <a:srgbClr val="FF0000"/>
              </a:solidFill>
            </a:endParaRPr>
          </a:p>
        </p:txBody>
      </p:sp>
      <p:cxnSp>
        <p:nvCxnSpPr>
          <p:cNvPr id="13" name="12 Conector recto de flecha"/>
          <p:cNvCxnSpPr/>
          <p:nvPr/>
        </p:nvCxnSpPr>
        <p:spPr>
          <a:xfrm flipH="1">
            <a:off x="7884368" y="4077072"/>
            <a:ext cx="360040" cy="864096"/>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4414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2492896"/>
            <a:ext cx="6069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FREQUENCY</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COMBS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Grupo"/>
          <p:cNvGrpSpPr/>
          <p:nvPr/>
        </p:nvGrpSpPr>
        <p:grpSpPr>
          <a:xfrm>
            <a:off x="1619672" y="1196752"/>
            <a:ext cx="6840760" cy="4248472"/>
            <a:chOff x="1619672" y="1196752"/>
            <a:chExt cx="6840760" cy="4248472"/>
          </a:xfrm>
        </p:grpSpPr>
        <p:pic>
          <p:nvPicPr>
            <p:cNvPr id="3" name="Picture 4"/>
            <p:cNvPicPr>
              <a:picLocks noChangeAspect="1" noChangeArrowheads="1"/>
            </p:cNvPicPr>
            <p:nvPr/>
          </p:nvPicPr>
          <p:blipFill>
            <a:blip r:embed="rId2" cstate="print"/>
            <a:srcRect l="11702" t="18011" r="8936" b="8789"/>
            <a:stretch>
              <a:fillRect/>
            </a:stretch>
          </p:blipFill>
          <p:spPr bwMode="auto">
            <a:xfrm>
              <a:off x="1619672" y="1196752"/>
              <a:ext cx="5949478" cy="4115584"/>
            </a:xfrm>
            <a:prstGeom prst="rect">
              <a:avLst/>
            </a:prstGeom>
            <a:noFill/>
            <a:ln w="9525">
              <a:noFill/>
              <a:miter lim="800000"/>
              <a:headEnd/>
              <a:tailEnd/>
            </a:ln>
            <a:effectLst/>
          </p:spPr>
        </p:pic>
        <p:sp>
          <p:nvSpPr>
            <p:cNvPr id="4" name="3 Rectángulo"/>
            <p:cNvSpPr/>
            <p:nvPr/>
          </p:nvSpPr>
          <p:spPr>
            <a:xfrm>
              <a:off x="5940152" y="4653136"/>
              <a:ext cx="252028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5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7" name="TextBox 5"/>
          <p:cNvSpPr txBox="1">
            <a:spLocks noChangeArrowheads="1"/>
          </p:cNvSpPr>
          <p:nvPr/>
        </p:nvSpPr>
        <p:spPr bwMode="auto">
          <a:xfrm>
            <a:off x="-36512" y="220578"/>
            <a:ext cx="9144000" cy="461665"/>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Frequency combs</a:t>
            </a: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a:stretch>
            <a:fillRect/>
          </a:stretch>
        </p:blipFill>
        <p:spPr bwMode="auto">
          <a:xfrm>
            <a:off x="467544" y="6021288"/>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l="2681" t="2076" r="1661" b="3623"/>
          <a:stretch>
            <a:fillRect/>
          </a:stretch>
        </p:blipFill>
        <p:spPr bwMode="auto">
          <a:xfrm>
            <a:off x="1115616" y="1124744"/>
            <a:ext cx="6997483" cy="4248472"/>
          </a:xfrm>
          <a:prstGeom prst="rect">
            <a:avLst/>
          </a:prstGeom>
          <a:noFill/>
          <a:ln w="9525">
            <a:noFill/>
            <a:miter lim="800000"/>
            <a:headEnd/>
            <a:tailEnd/>
          </a:ln>
        </p:spPr>
      </p:pic>
      <p:sp>
        <p:nvSpPr>
          <p:cNvPr id="3" name="2 Rectángulo"/>
          <p:cNvSpPr/>
          <p:nvPr/>
        </p:nvSpPr>
        <p:spPr>
          <a:xfrm>
            <a:off x="0" y="1"/>
            <a:ext cx="9144000" cy="98072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ffectLst>
                <a:outerShdw blurRad="38100" dist="38100" dir="2700000" algn="tl">
                  <a:srgbClr val="000000">
                    <a:alpha val="43137"/>
                  </a:srgbClr>
                </a:outerShdw>
              </a:effectLst>
            </a:endParaRPr>
          </a:p>
        </p:txBody>
      </p:sp>
      <p:sp>
        <p:nvSpPr>
          <p:cNvPr id="4" name="TextBox 5"/>
          <p:cNvSpPr txBox="1">
            <a:spLocks noChangeArrowheads="1"/>
          </p:cNvSpPr>
          <p:nvPr/>
        </p:nvSpPr>
        <p:spPr bwMode="auto">
          <a:xfrm>
            <a:off x="-36512" y="220578"/>
            <a:ext cx="9144000" cy="830997"/>
          </a:xfrm>
          <a:prstGeom prst="rect">
            <a:avLst/>
          </a:prstGeom>
          <a:noFill/>
          <a:ln w="9525">
            <a:noFill/>
            <a:miter lim="800000"/>
            <a:headEnd/>
            <a:tailEnd/>
          </a:ln>
        </p:spPr>
        <p:txBody>
          <a:bodyPr>
            <a:spAutoFit/>
          </a:bodyPr>
          <a:lstStyle/>
          <a:p>
            <a:pPr indent="342900" algn="ctr" eaLnBrk="0" hangingPunct="0">
              <a:tabLst>
                <a:tab pos="3486150" algn="l"/>
              </a:tabLst>
              <a:defRPr/>
            </a:pPr>
            <a:r>
              <a:rPr lang="en-US" sz="2400" b="1" dirty="0" smtClean="0">
                <a:solidFill>
                  <a:schemeClr val="bg1"/>
                </a:solidFill>
              </a:rPr>
              <a:t>CENAM </a:t>
            </a:r>
            <a:r>
              <a:rPr lang="en-US" sz="2400" b="1" dirty="0" err="1" smtClean="0">
                <a:solidFill>
                  <a:schemeClr val="bg1"/>
                </a:solidFill>
              </a:rPr>
              <a:t>Ti:Sa</a:t>
            </a:r>
            <a:r>
              <a:rPr lang="en-US" sz="2400" b="1" dirty="0" smtClean="0">
                <a:solidFill>
                  <a:schemeClr val="bg1"/>
                </a:solidFill>
              </a:rPr>
              <a:t> Frequency Comb</a:t>
            </a:r>
          </a:p>
          <a:p>
            <a:pPr indent="342900" algn="ctr" eaLnBrk="0" hangingPunct="0">
              <a:tabLst>
                <a:tab pos="3486150" algn="l"/>
              </a:tabLst>
              <a:defRPr/>
            </a:pPr>
            <a:endParaRPr lang="es-MX" sz="2400" dirty="0">
              <a:solidFill>
                <a:schemeClr val="bg1"/>
              </a:solidFill>
              <a:effectLst>
                <a:outerShdw blurRad="60007" dist="310007" dir="7680000" sy="30000" kx="1300200" algn="ctr" rotWithShape="0">
                  <a:schemeClr val="bg1">
                    <a:alpha val="32000"/>
                  </a:schemeClr>
                </a:outerShdw>
              </a:effectLst>
              <a:latin typeface="Arial" pitchFamily="34" charset="0"/>
              <a:cs typeface="Arial" pitchFamily="34" charset="0"/>
            </a:endParaRPr>
          </a:p>
        </p:txBody>
      </p:sp>
      <p:pic>
        <p:nvPicPr>
          <p:cNvPr id="6" name="Picture 1"/>
          <p:cNvPicPr>
            <a:picLocks noChangeAspect="1" noChangeArrowheads="1"/>
          </p:cNvPicPr>
          <p:nvPr/>
        </p:nvPicPr>
        <p:blipFill>
          <a:blip r:embed="rId3" cstate="print"/>
          <a:srcRect/>
          <a:stretch>
            <a:fillRect/>
          </a:stretch>
        </p:blipFill>
        <p:spPr bwMode="auto">
          <a:xfrm>
            <a:off x="7466590" y="5877272"/>
            <a:ext cx="993842" cy="787233"/>
          </a:xfrm>
          <a:prstGeom prst="rect">
            <a:avLst/>
          </a:prstGeom>
          <a:noFill/>
          <a:ln w="9525">
            <a:noFill/>
            <a:miter lim="800000"/>
            <a:headEnd/>
            <a:tailEnd/>
          </a:ln>
          <a:effectLst/>
        </p:spPr>
      </p:pic>
      <p:pic>
        <p:nvPicPr>
          <p:cNvPr id="7" name="Picture 9"/>
          <p:cNvPicPr>
            <a:picLocks noChangeAspect="1" noChangeArrowheads="1"/>
          </p:cNvPicPr>
          <p:nvPr/>
        </p:nvPicPr>
        <p:blipFill>
          <a:blip r:embed="rId4" cstate="print"/>
          <a:srcRect/>
          <a:stretch>
            <a:fillRect/>
          </a:stretch>
        </p:blipFill>
        <p:spPr bwMode="auto">
          <a:xfrm>
            <a:off x="467544" y="6021288"/>
            <a:ext cx="1766615" cy="485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11191</TotalTime>
  <Words>917</Words>
  <Application>Microsoft Office PowerPoint</Application>
  <PresentationFormat>Presentación en pantalla (4:3)</PresentationFormat>
  <Paragraphs>124</Paragraphs>
  <Slides>32</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32</vt:i4>
      </vt:variant>
    </vt:vector>
  </HeadingPairs>
  <TitlesOfParts>
    <vt:vector size="36" baseType="lpstr">
      <vt:lpstr>Tema de Office</vt:lpstr>
      <vt:lpstr>Graph</vt:lpstr>
      <vt:lpstr>Ecuación</vt:lpstr>
      <vt:lpstr>Documento de Microsoft Office Word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jlopez</dc:creator>
  <cp:lastModifiedBy>jlopez</cp:lastModifiedBy>
  <cp:revision>358</cp:revision>
  <dcterms:created xsi:type="dcterms:W3CDTF">2012-03-01T22:34:48Z</dcterms:created>
  <dcterms:modified xsi:type="dcterms:W3CDTF">2015-01-25T02:45:16Z</dcterms:modified>
</cp:coreProperties>
</file>